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notesSlides/notesSlide4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4" r:id="rId4"/>
  </p:sldMasterIdLst>
  <p:notesMasterIdLst>
    <p:notesMasterId r:id="rId10"/>
  </p:notesMasterIdLst>
  <p:handoutMasterIdLst>
    <p:handoutMasterId r:id="rId11"/>
  </p:handoutMasterIdLst>
  <p:sldIdLst>
    <p:sldId id="259" r:id="rId5"/>
    <p:sldId id="2147477603" r:id="rId6"/>
    <p:sldId id="2147473247" r:id="rId7"/>
    <p:sldId id="2147473248" r:id="rId8"/>
    <p:sldId id="2147473250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941B"/>
    <a:srgbClr val="C00000"/>
    <a:srgbClr val="1BBC9B"/>
    <a:srgbClr val="A1A1A1"/>
    <a:srgbClr val="004CD4"/>
    <a:srgbClr val="2972FF"/>
    <a:srgbClr val="8EC1FF"/>
    <a:srgbClr val="D9E9FF"/>
    <a:srgbClr val="0070B0"/>
    <a:srgbClr val="00609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37C616-F539-37C1-FB3E-446DB7144F84}" v="87" dt="2025-08-07T09:34:15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84988" autoAdjust="0"/>
  </p:normalViewPr>
  <p:slideViewPr>
    <p:cSldViewPr snapToGrid="0">
      <p:cViewPr varScale="1">
        <p:scale>
          <a:sx n="137" d="100"/>
          <a:sy n="137" d="100"/>
        </p:scale>
        <p:origin x="1136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C76A4D-CEC1-3E79-D6AB-EA09635240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AC04B5-6969-DBBE-877C-D0F27D3BCB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7C93E6-3CAE-4165-B3AF-CD7E12F79975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255B24-6CD4-0AB7-92B1-423885C021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A1A191-D35D-D76C-55D2-BDD5135AFA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FE8F1-C371-4820-8ED7-70D159B5B6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9869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cs typeface="+mn-cs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682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80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F407-E072-89D0-7315-E43B98503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C07377-CE36-9239-0D96-5249ADC663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BC7D10-1C4B-0FFC-398E-07A2495AE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A8C0E-0556-E904-73C4-3A742EC08F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85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200" b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1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1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1617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469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0DFD1FE3-FAC2-F02B-6BBB-E774A6AA789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26323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DFD1FE3-FAC2-F02B-6BBB-E774A6AA7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23C7D7B-BA94-D5D4-1141-46EF99C8816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D894B0-6BDE-53CB-10DA-5FD4B32DE0F7}"/>
              </a:ext>
            </a:extLst>
          </p:cNvPr>
          <p:cNvSpPr/>
          <p:nvPr userDrawn="1"/>
        </p:nvSpPr>
        <p:spPr>
          <a:xfrm>
            <a:off x="0" y="0"/>
            <a:ext cx="10287001" cy="6858000"/>
          </a:xfrm>
          <a:prstGeom prst="rect">
            <a:avLst/>
          </a:prstGeom>
          <a:gradFill flip="none" rotWithShape="1">
            <a:gsLst>
              <a:gs pos="18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25" name="Title 3">
            <a:extLst>
              <a:ext uri="{FF2B5EF4-FFF2-40B4-BE49-F238E27FC236}">
                <a16:creationId xmlns:a16="http://schemas.microsoft.com/office/drawing/2014/main" id="{1C9919F9-6E58-75A1-DD17-89072267B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4401" y="1730526"/>
            <a:ext cx="5826124" cy="1828193"/>
          </a:xfrm>
        </p:spPr>
        <p:txBody>
          <a:bodyPr vert="horz" anchor="b"/>
          <a:lstStyle>
            <a:lvl1pPr algn="r" rtl="0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Arial Bold</a:t>
            </a:r>
            <a:br>
              <a:rPr lang="en-US"/>
            </a:br>
            <a:r>
              <a:rPr lang="en-US"/>
              <a:t>max. 3 lines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5F679BF0-0183-3A43-E806-07385A2B6F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94401" y="3873031"/>
            <a:ext cx="5826124" cy="369332"/>
          </a:xfrm>
        </p:spPr>
        <p:txBody>
          <a:bodyPr wrap="square">
            <a:spAutoFit/>
          </a:bodyPr>
          <a:lstStyle>
            <a:lvl1pPr marL="0" indent="0" algn="r" rtl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of the presentation (max. 1 line)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25231C6-C03B-7023-158D-2FACC3F5EF9F}"/>
              </a:ext>
            </a:extLst>
          </p:cNvPr>
          <p:cNvCxnSpPr>
            <a:cxnSpLocks/>
          </p:cNvCxnSpPr>
          <p:nvPr userDrawn="1"/>
        </p:nvCxnSpPr>
        <p:spPr>
          <a:xfrm>
            <a:off x="10848513" y="3715875"/>
            <a:ext cx="972011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F8F9367-9D94-76AD-E6DA-E75FA55376D6}"/>
              </a:ext>
            </a:extLst>
          </p:cNvPr>
          <p:cNvSpPr txBox="1"/>
          <p:nvPr userDrawn="1"/>
        </p:nvSpPr>
        <p:spPr>
          <a:xfrm>
            <a:off x="9577269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24D0D072-25BF-1E51-E408-6FA2852D480A}"/>
              </a:ext>
            </a:extLst>
          </p:cNvPr>
          <p:cNvSpPr/>
          <p:nvPr/>
        </p:nvSpPr>
        <p:spPr>
          <a:xfrm>
            <a:off x="5957959" y="4398510"/>
            <a:ext cx="6234041" cy="502770"/>
          </a:xfrm>
          <a:custGeom>
            <a:avLst/>
            <a:gdLst>
              <a:gd name="connsiteX0" fmla="*/ 374047 w 4648581"/>
              <a:gd name="connsiteY0" fmla="*/ 0 h 374904"/>
              <a:gd name="connsiteX1" fmla="*/ 4648581 w 4648581"/>
              <a:gd name="connsiteY1" fmla="*/ 0 h 374904"/>
              <a:gd name="connsiteX2" fmla="*/ 4648581 w 4648581"/>
              <a:gd name="connsiteY2" fmla="*/ 374904 h 374904"/>
              <a:gd name="connsiteX3" fmla="*/ 0 w 4648581"/>
              <a:gd name="connsiteY3" fmla="*/ 374904 h 374904"/>
              <a:gd name="connsiteX4" fmla="*/ 374047 w 4648581"/>
              <a:gd name="connsiteY4" fmla="*/ 0 h 374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48581" h="374904">
                <a:moveTo>
                  <a:pt x="374047" y="0"/>
                </a:moveTo>
                <a:lnTo>
                  <a:pt x="4648581" y="0"/>
                </a:lnTo>
                <a:lnTo>
                  <a:pt x="4648581" y="374904"/>
                </a:lnTo>
                <a:lnTo>
                  <a:pt x="0" y="374904"/>
                </a:lnTo>
                <a:lnTo>
                  <a:pt x="374047" y="0"/>
                </a:lnTo>
                <a:close/>
              </a:path>
            </a:pathLst>
          </a:custGeom>
          <a:solidFill>
            <a:srgbClr val="E9163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215BD923-81A0-3A30-43F1-9EC592E8CB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11950" y="4509681"/>
            <a:ext cx="5108575" cy="276999"/>
          </a:xfrm>
        </p:spPr>
        <p:txBody>
          <a:bodyPr wrap="square" anchor="t">
            <a:spAutoFit/>
          </a:bodyPr>
          <a:lstStyle>
            <a:lvl1pPr marL="0" indent="0" algn="r" rtl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 | Presenter name</a:t>
            </a:r>
          </a:p>
        </p:txBody>
      </p:sp>
    </p:spTree>
    <p:extLst>
      <p:ext uri="{BB962C8B-B14F-4D97-AF65-F5344CB8AC3E}">
        <p14:creationId xmlns:p14="http://schemas.microsoft.com/office/powerpoint/2010/main" val="769129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Title Gre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ACCB8619-3FCC-0EF8-E258-77211AE9EE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004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49" imgH="350" progId="TCLayout.ActiveDocument.1">
                  <p:embed/>
                </p:oleObj>
              </mc:Choice>
              <mc:Fallback>
                <p:oleObj name="think-cell Slide" r:id="rId3" imgW="349" imgH="350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ACCB8619-3FCC-0EF8-E258-77211AE9EE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2E04D90-3979-BF44-EC56-4FF035B82700}"/>
              </a:ext>
            </a:extLst>
          </p:cNvPr>
          <p:cNvSpPr/>
          <p:nvPr userDrawn="1"/>
        </p:nvSpPr>
        <p:spPr>
          <a:xfrm>
            <a:off x="8674100" y="1160463"/>
            <a:ext cx="3517900" cy="5697537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A9EE022-1F91-8EF9-007F-7CEE235FD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rt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B8A7AD26-B5DE-BF0C-FDB1-31C3A0A12C81}"/>
              </a:ext>
            </a:extLst>
          </p:cNvPr>
          <p:cNvSpPr/>
          <p:nvPr userDrawn="1"/>
        </p:nvSpPr>
        <p:spPr>
          <a:xfrm>
            <a:off x="1" y="6462714"/>
            <a:ext cx="8572500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C91357-0B33-07B3-12FC-F7AF3B41A9AD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20E035F9-7771-11B9-EA59-9A34075CCC19}"/>
              </a:ext>
            </a:extLst>
          </p:cNvPr>
          <p:cNvSpPr/>
          <p:nvPr userDrawn="1"/>
        </p:nvSpPr>
        <p:spPr>
          <a:xfrm>
            <a:off x="76907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C80CF8-B419-22DE-8C45-C173772B3543}"/>
              </a:ext>
            </a:extLst>
          </p:cNvPr>
          <p:cNvSpPr txBox="1"/>
          <p:nvPr userDrawn="1"/>
        </p:nvSpPr>
        <p:spPr>
          <a:xfrm>
            <a:off x="80476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1305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tags" Target="../tags/tag2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7CE8A06-CDE7-C9B8-41FC-D53CC3A91B8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817964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9" imgH="350" progId="TCLayout.ActiveDocument.1">
                  <p:embed/>
                </p:oleObj>
              </mc:Choice>
              <mc:Fallback>
                <p:oleObj name="think-cell Slide" r:id="rId6" imgW="349" imgH="35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7CE8A06-CDE7-C9B8-41FC-D53CC3A91B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626BCEA-F163-3FF9-ECB1-21EE3C75D02C}"/>
              </a:ext>
            </a:extLst>
          </p:cNvPr>
          <p:cNvSpPr/>
          <p:nvPr userDrawn="1"/>
        </p:nvSpPr>
        <p:spPr>
          <a:xfrm>
            <a:off x="0" y="6462714"/>
            <a:ext cx="12191999" cy="267553"/>
          </a:xfrm>
          <a:custGeom>
            <a:avLst/>
            <a:gdLst>
              <a:gd name="connsiteX0" fmla="*/ 0 w 12191999"/>
              <a:gd name="connsiteY0" fmla="*/ 0 h 267553"/>
              <a:gd name="connsiteX1" fmla="*/ 12191999 w 12191999"/>
              <a:gd name="connsiteY1" fmla="*/ 0 h 267553"/>
              <a:gd name="connsiteX2" fmla="*/ 12191999 w 12191999"/>
              <a:gd name="connsiteY2" fmla="*/ 267553 h 267553"/>
              <a:gd name="connsiteX3" fmla="*/ 0 w 12191999"/>
              <a:gd name="connsiteY3" fmla="*/ 267553 h 267553"/>
              <a:gd name="connsiteX4" fmla="*/ 0 w 12191999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999" h="267553">
                <a:moveTo>
                  <a:pt x="0" y="0"/>
                </a:moveTo>
                <a:lnTo>
                  <a:pt x="12191999" y="0"/>
                </a:lnTo>
                <a:lnTo>
                  <a:pt x="12191999" y="267553"/>
                </a:lnTo>
                <a:lnTo>
                  <a:pt x="0" y="267553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noAutofit/>
          </a:bodyPr>
          <a:lstStyle/>
          <a:p>
            <a:pPr algn="l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CEAD62-5EDF-8B4F-D2F7-FD0F95F6A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258578"/>
            <a:ext cx="10082412" cy="3877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989" y="1557338"/>
            <a:ext cx="11412536" cy="450056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EEF22F-9FFB-C804-18CB-4323FEC32163}"/>
              </a:ext>
            </a:extLst>
          </p:cNvPr>
          <p:cNvSpPr txBox="1"/>
          <p:nvPr userDrawn="1"/>
        </p:nvSpPr>
        <p:spPr>
          <a:xfrm>
            <a:off x="413346" y="6519730"/>
            <a:ext cx="225367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 rtl="0"/>
            <a:r>
              <a:rPr lang="en-US" sz="1000" dirty="0">
                <a:solidFill>
                  <a:schemeClr val="tx1"/>
                </a:solidFill>
              </a:rPr>
              <a:t>© think-cell Software GmbH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6371387-1DE5-15CB-052E-C6056403E1B2}"/>
              </a:ext>
            </a:extLst>
          </p:cNvPr>
          <p:cNvCxnSpPr>
            <a:cxnSpLocks/>
          </p:cNvCxnSpPr>
          <p:nvPr userDrawn="1"/>
        </p:nvCxnSpPr>
        <p:spPr>
          <a:xfrm>
            <a:off x="10641600" y="310036"/>
            <a:ext cx="0" cy="326450"/>
          </a:xfrm>
          <a:prstGeom prst="line">
            <a:avLst/>
          </a:prstGeom>
          <a:ln w="28575">
            <a:solidFill>
              <a:srgbClr val="E916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8BC8AD84-4C44-2B61-4BE5-B6FFDDADE92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77739" y="350590"/>
            <a:ext cx="1046533" cy="245341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5D6F422E-B0A6-8E5E-D866-1DBD9FEE1431}"/>
              </a:ext>
            </a:extLst>
          </p:cNvPr>
          <p:cNvSpPr/>
          <p:nvPr userDrawn="1"/>
        </p:nvSpPr>
        <p:spPr>
          <a:xfrm>
            <a:off x="11310234" y="6462714"/>
            <a:ext cx="881767" cy="267553"/>
          </a:xfrm>
          <a:custGeom>
            <a:avLst/>
            <a:gdLst>
              <a:gd name="connsiteX0" fmla="*/ 268696 w 881767"/>
              <a:gd name="connsiteY0" fmla="*/ 0 h 267553"/>
              <a:gd name="connsiteX1" fmla="*/ 881767 w 881767"/>
              <a:gd name="connsiteY1" fmla="*/ 0 h 267553"/>
              <a:gd name="connsiteX2" fmla="*/ 881767 w 881767"/>
              <a:gd name="connsiteY2" fmla="*/ 267553 h 267553"/>
              <a:gd name="connsiteX3" fmla="*/ 0 w 881767"/>
              <a:gd name="connsiteY3" fmla="*/ 267553 h 267553"/>
              <a:gd name="connsiteX4" fmla="*/ 268696 w 881767"/>
              <a:gd name="connsiteY4" fmla="*/ 0 h 26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1767" h="267553">
                <a:moveTo>
                  <a:pt x="268696" y="0"/>
                </a:moveTo>
                <a:lnTo>
                  <a:pt x="881767" y="0"/>
                </a:lnTo>
                <a:lnTo>
                  <a:pt x="881767" y="267553"/>
                </a:lnTo>
                <a:lnTo>
                  <a:pt x="0" y="267553"/>
                </a:lnTo>
                <a:lnTo>
                  <a:pt x="268696" y="0"/>
                </a:lnTo>
                <a:close/>
              </a:path>
            </a:pathLst>
          </a:custGeom>
          <a:solidFill>
            <a:srgbClr val="E9163C"/>
          </a:solidFill>
          <a:ln w="1428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2AF90D4-FC1C-E61D-CA1D-7C7ABCCF16BA}"/>
              </a:ext>
            </a:extLst>
          </p:cNvPr>
          <p:cNvSpPr txBox="1"/>
          <p:nvPr userDrawn="1"/>
        </p:nvSpPr>
        <p:spPr>
          <a:xfrm>
            <a:off x="11667178" y="6519728"/>
            <a:ext cx="157094" cy="153888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/>
          <a:p>
            <a:pPr marL="0" indent="0" algn="r" rtl="0">
              <a:buNone/>
            </a:pPr>
            <a:fld id="{3A7F7DAC-108B-4077-9F7F-9FF8D87D836E}" type="slidenum">
              <a:rPr lang="en-US" sz="1000" smtClean="0">
                <a:solidFill>
                  <a:schemeClr val="bg1"/>
                </a:solidFill>
              </a:rPr>
              <a:pPr marL="0" indent="0" algn="r" rtl="0">
                <a:buNone/>
              </a:p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7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9700" indent="-1397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38138" indent="-16033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96888" indent="-166688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7388" indent="-1905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71538" indent="-169863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81">
          <p15:clr>
            <a:srgbClr val="F26B43"/>
          </p15:clr>
        </p15:guide>
        <p15:guide id="2" pos="257">
          <p15:clr>
            <a:srgbClr val="F26B43"/>
          </p15:clr>
        </p15:guide>
        <p15:guide id="3" pos="7446">
          <p15:clr>
            <a:srgbClr val="F26B43"/>
          </p15:clr>
        </p15:guide>
        <p15:guide id="5" orient="horz" pos="3816">
          <p15:clr>
            <a:srgbClr val="F26B43"/>
          </p15:clr>
        </p15:guide>
        <p15:guide id="6" orient="horz" pos="731">
          <p15:clr>
            <a:srgbClr val="F26B43"/>
          </p15:clr>
        </p15:guide>
        <p15:guide id="8" pos="3840">
          <p15:clr>
            <a:srgbClr val="F26B43"/>
          </p15:clr>
        </p15:guide>
        <p15:guide id="9" orient="horz" pos="238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server.think-cell.com/portal/en/trial.srf?utm_source=think-cell&amp;utm_medium=templates&amp;utm_campaign=template-en-swot-072025&amp;utm_term=swot-072025&amp;utm_content=swot-072025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0.png"/><Relationship Id="rId12" Type="http://schemas.openxmlformats.org/officeDocument/2006/relationships/hyperlink" Target="https://server.think-cell.com/portal/en/trial.srf?utm_source=googleads&amp;utm_medium=paid&amp;utm_campaign=pro-search-nb-eu-en-l-tclibrary-templates&amp;utm_term=swot%25template&amp;utm_content=183703793716&amp;utm_id=22883086942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6" Type="http://schemas.openxmlformats.org/officeDocument/2006/relationships/image" Target="../media/image5.png"/><Relationship Id="rId11" Type="http://schemas.openxmlformats.org/officeDocument/2006/relationships/image" Target="../media/image70.png"/><Relationship Id="rId5" Type="http://schemas.openxmlformats.org/officeDocument/2006/relationships/image" Target="../media/image3.emf"/><Relationship Id="rId10" Type="http://schemas.openxmlformats.org/officeDocument/2006/relationships/image" Target="../media/image7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oleObject" Target="../embeddings/oleObject7.bin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notesSlide" Target="../notesSlides/notesSlide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2.xml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7" Type="http://schemas.openxmlformats.org/officeDocument/2006/relationships/image" Target="../media/image1.emf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DB7B5BB-4159-D447-6FC6-2112AD7650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B7B5BB-4159-D447-6FC6-2112AD7650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itle 14">
            <a:extLst>
              <a:ext uri="{FF2B5EF4-FFF2-40B4-BE49-F238E27FC236}">
                <a16:creationId xmlns:a16="http://schemas.microsoft.com/office/drawing/2014/main" id="{EC9F0D5D-3A30-B569-0EAE-F5B6299A1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9649" y="2949321"/>
            <a:ext cx="6940876" cy="609398"/>
          </a:xfrm>
        </p:spPr>
        <p:txBody>
          <a:bodyPr vert="horz"/>
          <a:lstStyle/>
          <a:p>
            <a:r>
              <a:rPr lang="en-US" noProof="0" dirty="0"/>
              <a:t>SWOT analysis templates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634ECF9-7B40-081D-F53B-21F58D7E3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94401" y="3873031"/>
            <a:ext cx="5826124" cy="369332"/>
          </a:xfrm>
        </p:spPr>
        <p:txBody>
          <a:bodyPr/>
          <a:lstStyle/>
          <a:p>
            <a:r>
              <a:rPr lang="en-US" dirty="0"/>
              <a:t>Create professional slides faster</a:t>
            </a:r>
            <a:endParaRPr lang="en-US" noProof="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74D7DF-6F49-0C83-EA25-274F8F8969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think-cell | 2025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3566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BC4D8A8-96F1-2298-C0BF-A1A7F80B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E7DA7AD-D379-C715-96F3-CADA422628C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210587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606" imgH="608" progId="TCLayout.ActiveDocument.1">
                  <p:embed/>
                </p:oleObj>
              </mc:Choice>
              <mc:Fallback>
                <p:oleObj name="think-cell Slide" r:id="rId4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E7DA7AD-D379-C715-96F3-CADA422628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7" name="Slide Zoom 16">
                <a:extLst>
                  <a:ext uri="{FF2B5EF4-FFF2-40B4-BE49-F238E27FC236}">
                    <a16:creationId xmlns:a16="http://schemas.microsoft.com/office/drawing/2014/main" id="{631F1067-7F46-D06E-1357-A32245DB18D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11258546"/>
                  </p:ext>
                </p:extLst>
              </p:nvPr>
            </p:nvGraphicFramePr>
            <p:xfrm>
              <a:off x="6274191" y="1974214"/>
              <a:ext cx="2151063" cy="1211263"/>
            </p:xfrm>
            <a:graphic>
              <a:graphicData uri="http://schemas.microsoft.com/office/powerpoint/2016/slidezoom">
                <pslz:sldZm>
                  <pslz:sldZmObj sldId="2147473247" cId="2394181834">
                    <pslz:zmPr id="{6BDA4675-1743-4346-B003-CA2797F27805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7" name="Slide Zoom 16">
                <a:extLst>
                  <a:ext uri="{FF2B5EF4-FFF2-40B4-BE49-F238E27FC236}">
                    <a16:creationId xmlns:a16="http://schemas.microsoft.com/office/drawing/2014/main" id="{631F1067-7F46-D06E-1357-A32245DB18D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74191" y="1974214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9" name="Slide Zoom 18">
                <a:extLst>
                  <a:ext uri="{FF2B5EF4-FFF2-40B4-BE49-F238E27FC236}">
                    <a16:creationId xmlns:a16="http://schemas.microsoft.com/office/drawing/2014/main" id="{DF07E912-E314-FB76-73F1-E05150EA3C7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97061084"/>
                  </p:ext>
                </p:extLst>
              </p:nvPr>
            </p:nvGraphicFramePr>
            <p:xfrm>
              <a:off x="6274191" y="3502026"/>
              <a:ext cx="2151063" cy="1211263"/>
            </p:xfrm>
            <a:graphic>
              <a:graphicData uri="http://schemas.microsoft.com/office/powerpoint/2016/slidezoom">
                <pslz:sldZm>
                  <pslz:sldZmObj sldId="2147473248" cId="3273484738">
                    <pslz:zmPr id="{189571B0-6570-44A1-BEC1-795F7AB61481}" returnToParent="0" transitionDur="1000">
                      <p166:blipFill xmlns:p166="http://schemas.microsoft.com/office/powerpoint/2016/6/main">
                        <a:blip r:embed="rId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9" name="Slide Zoom 18">
                <a:extLst>
                  <a:ext uri="{FF2B5EF4-FFF2-40B4-BE49-F238E27FC236}">
                    <a16:creationId xmlns:a16="http://schemas.microsoft.com/office/drawing/2014/main" id="{DF07E912-E314-FB76-73F1-E05150EA3C7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4191" y="3502026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9F989ED4-09AA-4E9F-B783-915F42A5CDD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07885544"/>
                  </p:ext>
                </p:extLst>
              </p:nvPr>
            </p:nvGraphicFramePr>
            <p:xfrm>
              <a:off x="6274191" y="4995864"/>
              <a:ext cx="2151063" cy="1211263"/>
            </p:xfrm>
            <a:graphic>
              <a:graphicData uri="http://schemas.microsoft.com/office/powerpoint/2016/slidezoom">
                <pslz:sldZm>
                  <pslz:sldZmObj sldId="2147473250" cId="2047887662">
                    <pslz:zmPr id="{731D0AB7-A0F1-4861-9003-90973CC24DE4}" returnToParent="0" transitionDur="1000">
                      <p166:blipFill xmlns:p166="http://schemas.microsoft.com/office/powerpoint/2016/6/main">
                        <a:blip r:embed="rId1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151063" cy="121126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extLst>
                  <a:ext uri="{FF2B5EF4-FFF2-40B4-BE49-F238E27FC236}">
                    <a16:creationId xmlns:a16="http://schemas.microsoft.com/office/drawing/2014/main" id="{9F989ED4-09AA-4E9F-B783-915F42A5CDD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274191" y="4995864"/>
                <a:ext cx="2151063" cy="121126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DF95032-9D20-3A48-EC0E-CEEC9A758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116" y="258578"/>
            <a:ext cx="11404722" cy="775597"/>
          </a:xfrm>
        </p:spPr>
        <p:txBody>
          <a:bodyPr vert="horz"/>
          <a:lstStyle/>
          <a:p>
            <a:r>
              <a:rPr lang="en-US" dirty="0"/>
              <a:t>Use</a:t>
            </a:r>
            <a:r>
              <a:rPr lang="en-US" noProof="0" dirty="0"/>
              <a:t> think-cell to update your SWOT analysis template in seconds</a:t>
            </a:r>
          </a:p>
        </p:txBody>
      </p:sp>
      <p:grpSp>
        <p:nvGrpSpPr>
          <p:cNvPr id="8" name="tc_columnheader">
            <a:extLst>
              <a:ext uri="{FF2B5EF4-FFF2-40B4-BE49-F238E27FC236}">
                <a16:creationId xmlns:a16="http://schemas.microsoft.com/office/drawing/2014/main" id="{89334A30-B163-6225-882F-F222B14E5EA7}"/>
              </a:ext>
            </a:extLst>
          </p:cNvPr>
          <p:cNvGrpSpPr/>
          <p:nvPr/>
        </p:nvGrpSpPr>
        <p:grpSpPr>
          <a:xfrm>
            <a:off x="8813782" y="1557330"/>
            <a:ext cx="2539763" cy="318916"/>
            <a:chOff x="407988" y="1557338"/>
            <a:chExt cx="4557873" cy="318916"/>
          </a:xfrm>
        </p:grpSpPr>
        <p:sp>
          <p:nvSpPr>
            <p:cNvPr id="10" name="tc_columnhead">
              <a:extLst>
                <a:ext uri="{FF2B5EF4-FFF2-40B4-BE49-F238E27FC236}">
                  <a16:creationId xmlns:a16="http://schemas.microsoft.com/office/drawing/2014/main" id="{AF2916C4-6ADC-A9EA-0758-86373D107D91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4557873" cy="318916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Get started with think-cell</a:t>
              </a:r>
            </a:p>
          </p:txBody>
        </p:sp>
        <p:cxnSp>
          <p:nvCxnSpPr>
            <p:cNvPr id="11" name="tc_columnheadline">
              <a:extLst>
                <a:ext uri="{FF2B5EF4-FFF2-40B4-BE49-F238E27FC236}">
                  <a16:creationId xmlns:a16="http://schemas.microsoft.com/office/drawing/2014/main" id="{23CAF469-8E8B-7825-4577-D70A6C054C82}"/>
                </a:ext>
              </a:extLst>
            </p:cNvPr>
            <p:cNvCxnSpPr>
              <a:cxnSpLocks/>
              <a:stCxn id="10" idx="4"/>
              <a:endCxn id="10" idx="6"/>
            </p:cNvCxnSpPr>
            <p:nvPr/>
          </p:nvCxnSpPr>
          <p:spPr>
            <a:xfrm>
              <a:off x="407988" y="1876254"/>
              <a:ext cx="4557873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tc_columnheader">
            <a:extLst>
              <a:ext uri="{FF2B5EF4-FFF2-40B4-BE49-F238E27FC236}">
                <a16:creationId xmlns:a16="http://schemas.microsoft.com/office/drawing/2014/main" id="{D00C3538-3E45-8C04-922E-C6CB2C5C257D}"/>
              </a:ext>
            </a:extLst>
          </p:cNvPr>
          <p:cNvGrpSpPr/>
          <p:nvPr/>
        </p:nvGrpSpPr>
        <p:grpSpPr>
          <a:xfrm>
            <a:off x="407988" y="1557338"/>
            <a:ext cx="5576400" cy="318924"/>
            <a:chOff x="407988" y="1557338"/>
            <a:chExt cx="5576400" cy="318924"/>
          </a:xfrm>
        </p:grpSpPr>
        <p:sp>
          <p:nvSpPr>
            <p:cNvPr id="13" name="tc_columnhead">
              <a:extLst>
                <a:ext uri="{FF2B5EF4-FFF2-40B4-BE49-F238E27FC236}">
                  <a16:creationId xmlns:a16="http://schemas.microsoft.com/office/drawing/2014/main" id="{3021B135-7F2D-BF0A-C0FF-0914B68B049D}"/>
                </a:ext>
              </a:extLst>
            </p:cNvPr>
            <p:cNvSpPr txBox="1">
              <a:spLocks/>
            </p:cNvSpPr>
            <p:nvPr/>
          </p:nvSpPr>
          <p:spPr>
            <a:xfrm>
              <a:off x="407988" y="1557338"/>
              <a:ext cx="5576400" cy="318924"/>
            </a:xfrm>
            <a:prstGeom prst="leftRightArrow">
              <a:avLst>
                <a:gd name="adj1" fmla="val 100000"/>
                <a:gd name="adj2" fmla="val 0"/>
              </a:avLst>
            </a:prstGeom>
          </p:spPr>
          <p:txBody>
            <a:bodyPr vert="horz" wrap="square" lIns="0" tIns="0" rIns="0" bIns="72000" rtlCol="0" anchor="b" anchorCtr="0">
              <a:spAutoFit/>
            </a:bodyPr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None/>
                <a:defRPr sz="1800" b="1" kern="120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466725" indent="-2222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Symbol" panose="05050102010706020507" pitchFamily="18" charset="2"/>
                <a:buChar char="-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20725" indent="-21748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900113" indent="-193675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36650" indent="-185738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10"/>
                </a:spcAft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solidFill>
                    <a:schemeClr val="tx1"/>
                  </a:solidFill>
                </a:rPr>
                <a:t>How to use and adapt a SWOT analysis template</a:t>
              </a:r>
            </a:p>
          </p:txBody>
        </p:sp>
        <p:cxnSp>
          <p:nvCxnSpPr>
            <p:cNvPr id="14" name="tc_columnheadline">
              <a:extLst>
                <a:ext uri="{FF2B5EF4-FFF2-40B4-BE49-F238E27FC236}">
                  <a16:creationId xmlns:a16="http://schemas.microsoft.com/office/drawing/2014/main" id="{9C75A979-4C81-5FB3-F1B5-BC964FC3DD67}"/>
                </a:ext>
              </a:extLst>
            </p:cNvPr>
            <p:cNvCxnSpPr>
              <a:cxnSpLocks/>
              <a:stCxn id="13" idx="4"/>
              <a:endCxn id="13" idx="6"/>
            </p:cNvCxnSpPr>
            <p:nvPr/>
          </p:nvCxnSpPr>
          <p:spPr>
            <a:xfrm>
              <a:off x="407988" y="1876262"/>
              <a:ext cx="5576400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45CCE8C0-F765-6D44-A3D9-6902B69EB3B8}"/>
              </a:ext>
            </a:extLst>
          </p:cNvPr>
          <p:cNvSpPr txBox="1">
            <a:spLocks/>
          </p:cNvSpPr>
          <p:nvPr/>
        </p:nvSpPr>
        <p:spPr>
          <a:xfrm>
            <a:off x="407988" y="1975337"/>
            <a:ext cx="5576400" cy="363176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Start with the most suitable SWOT analysis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Choose from the three provided templates and add the one you need to your presentation.</a:t>
            </a:r>
          </a:p>
          <a:p>
            <a:pPr marL="0" lvl="1" indent="0">
              <a:buNone/>
            </a:pPr>
            <a:endParaRPr lang="en-US" sz="1200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Apply your corporate identity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Use your brand colors for texts and elements at different levels, such as headlines, copy, and backgrounds. 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Populate the SWOT analysis with your information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Add the relevant strengths, weaknesses, opportunities and threats you have identified for your project. </a:t>
            </a: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Use think-cell for faster slide editing</a:t>
            </a:r>
          </a:p>
          <a:p>
            <a:pPr marL="177800" lvl="1" indent="-177800">
              <a:buFont typeface="Arial" panose="020B0604020202020204" pitchFamily="34" charset="0"/>
              <a:buChar char="•"/>
            </a:pPr>
            <a:r>
              <a:rPr lang="en-US" dirty="0"/>
              <a:t>Get a free 30-day think-cell trial to access tools that help you easily align and resize objects for polished layouts.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EFBB3C6E-1FFB-FE84-7E09-6D1B3901656B}"/>
              </a:ext>
            </a:extLst>
          </p:cNvPr>
          <p:cNvSpPr txBox="1">
            <a:spLocks/>
          </p:cNvSpPr>
          <p:nvPr/>
        </p:nvSpPr>
        <p:spPr>
          <a:xfrm>
            <a:off x="8826500" y="1975337"/>
            <a:ext cx="2994025" cy="264687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8138" indent="-1603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</a:pPr>
            <a:r>
              <a:rPr lang="en-US" dirty="0"/>
              <a:t>Create professional charts and data-driven tables.</a:t>
            </a:r>
          </a:p>
          <a:p>
            <a:pPr>
              <a:lnSpc>
                <a:spcPct val="125000"/>
              </a:lnSpc>
            </a:pPr>
            <a:r>
              <a:rPr lang="en-US" dirty="0"/>
              <a:t>Deliver impactful presentations faster.</a:t>
            </a:r>
          </a:p>
          <a:p>
            <a:pPr>
              <a:lnSpc>
                <a:spcPct val="125000"/>
              </a:lnSpc>
            </a:pPr>
            <a:r>
              <a:rPr lang="en-US" dirty="0"/>
              <a:t>Try for 30 days, no credit card required and no cancellation necessary.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6625388-B918-2961-2E6F-CA83479F4C0A}"/>
              </a:ext>
            </a:extLst>
          </p:cNvPr>
          <p:cNvGrpSpPr>
            <a:grpSpLocks/>
          </p:cNvGrpSpPr>
          <p:nvPr/>
        </p:nvGrpSpPr>
        <p:grpSpPr>
          <a:xfrm>
            <a:off x="407988" y="5717136"/>
            <a:ext cx="1647276" cy="340764"/>
            <a:chOff x="407988" y="5717136"/>
            <a:chExt cx="1647276" cy="340764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C4DA23CF-1B92-24AB-2E89-3A7BAD916D20}"/>
                </a:ext>
              </a:extLst>
            </p:cNvPr>
            <p:cNvSpPr>
              <a:spLocks/>
            </p:cNvSpPr>
            <p:nvPr/>
          </p:nvSpPr>
          <p:spPr>
            <a:xfrm>
              <a:off x="407988" y="5719530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12A1F592-370A-937B-A9B7-323B070D4D49}"/>
                </a:ext>
              </a:extLst>
            </p:cNvPr>
            <p:cNvSpPr>
              <a:spLocks/>
            </p:cNvSpPr>
            <p:nvPr/>
          </p:nvSpPr>
          <p:spPr>
            <a:xfrm flipH="1">
              <a:off x="1637316" y="5719531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" name="Gleichschenkliges Dreieck 15">
              <a:extLst>
                <a:ext uri="{FF2B5EF4-FFF2-40B4-BE49-F238E27FC236}">
                  <a16:creationId xmlns:a16="http://schemas.microsoft.com/office/drawing/2014/main" id="{41C541EF-2A65-889E-38DB-398558397B70}"/>
                </a:ext>
              </a:extLst>
            </p:cNvPr>
            <p:cNvSpPr>
              <a:spLocks/>
            </p:cNvSpPr>
            <p:nvPr/>
          </p:nvSpPr>
          <p:spPr>
            <a:xfrm rot="5400000">
              <a:off x="1853711" y="5858701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>
              <a:hlinkClick r:id="rId12" highlightClick="1"/>
              <a:hlinkHover r:id="rId12"/>
              <a:extLst>
                <a:ext uri="{FF2B5EF4-FFF2-40B4-BE49-F238E27FC236}">
                  <a16:creationId xmlns:a16="http://schemas.microsoft.com/office/drawing/2014/main" id="{19A7DC3B-BCA5-12E8-8AC3-2FABF5DB3790}"/>
                </a:ext>
              </a:extLst>
            </p:cNvPr>
            <p:cNvSpPr>
              <a:spLocks/>
            </p:cNvSpPr>
            <p:nvPr/>
          </p:nvSpPr>
          <p:spPr>
            <a:xfrm>
              <a:off x="407988" y="5717136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BD4F429-1DD0-A34E-BDAC-7B00B0CF5B7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07405" y="4283845"/>
            <a:ext cx="1647276" cy="345849"/>
            <a:chOff x="8807405" y="4283845"/>
            <a:chExt cx="1647276" cy="345849"/>
          </a:xfrm>
        </p:grpSpPr>
        <p:sp>
          <p:nvSpPr>
            <p:cNvPr id="20" name="Rectangle 19">
              <a:hlinkClick r:id="rId13"/>
              <a:extLst>
                <a:ext uri="{FF2B5EF4-FFF2-40B4-BE49-F238E27FC236}">
                  <a16:creationId xmlns:a16="http://schemas.microsoft.com/office/drawing/2014/main" id="{B0194EC3-55D5-5F4A-9E87-358CC2A4217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13782" y="4283845"/>
              <a:ext cx="1635143" cy="338370"/>
            </a:xfrm>
            <a:prstGeom prst="rect">
              <a:avLst/>
            </a:prstGeom>
            <a:solidFill>
              <a:srgbClr val="E9163C"/>
            </a:solidFill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r>
                <a:rPr lang="en-US" sz="1100" dirty="0">
                  <a:solidFill>
                    <a:schemeClr val="bg1"/>
                  </a:solidFill>
                </a:rPr>
                <a:t>Start free trial</a:t>
              </a: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3DD0C8-BB04-2574-C4BC-6AD0ECE7F6E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flipH="1">
              <a:off x="10043110" y="4283846"/>
              <a:ext cx="408180" cy="338369"/>
            </a:xfrm>
            <a:custGeom>
              <a:avLst/>
              <a:gdLst>
                <a:gd name="connsiteX0" fmla="*/ 0 w 5446800"/>
                <a:gd name="connsiteY0" fmla="*/ 0 h 4515223"/>
                <a:gd name="connsiteX1" fmla="*/ 3601911 w 5446800"/>
                <a:gd name="connsiteY1" fmla="*/ 0 h 4515223"/>
                <a:gd name="connsiteX2" fmla="*/ 5446800 w 5446800"/>
                <a:gd name="connsiteY2" fmla="*/ 4515223 h 4515223"/>
                <a:gd name="connsiteX3" fmla="*/ 0 w 5446800"/>
                <a:gd name="connsiteY3" fmla="*/ 4515223 h 451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46800" h="4515223">
                  <a:moveTo>
                    <a:pt x="0" y="0"/>
                  </a:moveTo>
                  <a:lnTo>
                    <a:pt x="3601911" y="0"/>
                  </a:lnTo>
                  <a:lnTo>
                    <a:pt x="5446800" y="4515223"/>
                  </a:lnTo>
                  <a:lnTo>
                    <a:pt x="0" y="4515223"/>
                  </a:lnTo>
                  <a:close/>
                </a:path>
              </a:pathLst>
            </a:custGeom>
            <a:solidFill>
              <a:srgbClr val="D21436"/>
            </a:solidFill>
            <a:ln w="340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84" name="Gleichschenkliges Dreieck 15">
              <a:extLst>
                <a:ext uri="{FF2B5EF4-FFF2-40B4-BE49-F238E27FC236}">
                  <a16:creationId xmlns:a16="http://schemas.microsoft.com/office/drawing/2014/main" id="{DB0C839B-E95B-D219-440C-074FDB5413C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0259505" y="4423016"/>
              <a:ext cx="111621" cy="60028"/>
            </a:xfrm>
            <a:custGeom>
              <a:avLst/>
              <a:gdLst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  <a:gd name="connsiteX3" fmla="*/ 0 w 198882"/>
                <a:gd name="connsiteY3" fmla="*/ 113994 h 113994"/>
                <a:gd name="connsiteX0" fmla="*/ 0 w 198882"/>
                <a:gd name="connsiteY0" fmla="*/ 113994 h 205434"/>
                <a:gd name="connsiteX1" fmla="*/ 99441 w 198882"/>
                <a:gd name="connsiteY1" fmla="*/ 0 h 205434"/>
                <a:gd name="connsiteX2" fmla="*/ 198882 w 198882"/>
                <a:gd name="connsiteY2" fmla="*/ 113994 h 205434"/>
                <a:gd name="connsiteX3" fmla="*/ 91440 w 198882"/>
                <a:gd name="connsiteY3" fmla="*/ 205434 h 205434"/>
                <a:gd name="connsiteX0" fmla="*/ 0 w 198882"/>
                <a:gd name="connsiteY0" fmla="*/ 113994 h 113994"/>
                <a:gd name="connsiteX1" fmla="*/ 99441 w 198882"/>
                <a:gd name="connsiteY1" fmla="*/ 0 h 113994"/>
                <a:gd name="connsiteX2" fmla="*/ 198882 w 198882"/>
                <a:gd name="connsiteY2" fmla="*/ 113994 h 11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8882" h="113994">
                  <a:moveTo>
                    <a:pt x="0" y="113994"/>
                  </a:moveTo>
                  <a:lnTo>
                    <a:pt x="99441" y="0"/>
                  </a:lnTo>
                  <a:lnTo>
                    <a:pt x="198882" y="113994"/>
                  </a:lnTo>
                </a:path>
              </a:pathLst>
            </a:custGeom>
            <a:noFill/>
            <a:ln w="15875" cap="rnd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hlinkClick r:id="rId12" highlightClick="1"/>
              <a:hlinkHover r:id="rId12"/>
              <a:extLst>
                <a:ext uri="{FF2B5EF4-FFF2-40B4-BE49-F238E27FC236}">
                  <a16:creationId xmlns:a16="http://schemas.microsoft.com/office/drawing/2014/main" id="{0309E3EA-BCC1-FEE9-E7ED-1A289B4D495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807405" y="4288930"/>
              <a:ext cx="1647276" cy="340764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l"/>
              <a:endParaRPr lang="en-US" sz="1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771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8647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3" imgW="349" imgH="350" progId="TCLayout.ActiveDocument.1">
                  <p:embed/>
                </p:oleObj>
              </mc:Choice>
              <mc:Fallback>
                <p:oleObj name="think-cell Slide" r:id="rId13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itle 22">
            <a:extLst>
              <a:ext uri="{FF2B5EF4-FFF2-40B4-BE49-F238E27FC236}">
                <a16:creationId xmlns:a16="http://schemas.microsoft.com/office/drawing/2014/main" id="{42538E75-C6F1-6F83-48D4-59AEE900A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</p:spPr>
        <p:txBody>
          <a:bodyPr vert="horz"/>
          <a:lstStyle/>
          <a:p>
            <a:r>
              <a:rPr lang="en-US" dirty="0"/>
              <a:t>SWOT analysis 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DF61103-44CF-E43F-56D5-6A995FB8EB55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>
          <a:xfrm>
            <a:off x="2121728" y="2165158"/>
            <a:ext cx="4295973" cy="1948732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156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A36AD9A7-A470-4248-33C2-9AE6FF8B56DA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1020762" y="1557338"/>
            <a:ext cx="5399088" cy="612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txBody>
          <a:bodyPr vert="horz" wrap="none" lIns="90488" tIns="168275" rIns="0" bIns="169863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eague Spartan" charset="0"/>
                <a:cs typeface="Poppins" pitchFamily="2" charset="77"/>
              </a:rPr>
              <a:t>Internal factors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B02CB8D3-9520-AC82-E8F4-32A848615AD8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6419851" y="1557338"/>
            <a:ext cx="5400675" cy="612775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txBody>
          <a:bodyPr vert="horz" wrap="none" lIns="92075" tIns="168275" rIns="0" bIns="169863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>
                <a:solidFill>
                  <a:prstClr val="white"/>
                </a:solidFill>
                <a:ea typeface="League Spartan" charset="0"/>
                <a:cs typeface="Poppins" pitchFamily="2" charset="77"/>
              </a:rPr>
              <a:t>Ex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League Spartan" charset="0"/>
                <a:cs typeface="Poppins" pitchFamily="2" charset="77"/>
              </a:rPr>
              <a:t>ternal factors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39D5BD7F-9CE5-CCA8-8AC1-8FD3618C5640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1020762" y="2170113"/>
            <a:ext cx="5399088" cy="1936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0488" tIns="90488" rIns="0" bIns="4921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League Spartan" charset="0"/>
                <a:cs typeface="Poppins" pitchFamily="2" charset="77"/>
              </a:rPr>
              <a:t>Strengths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</a:t>
            </a: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753344DD-9F2B-4799-9CDB-2B1D6E0DF86C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6419851" y="2170113"/>
            <a:ext cx="5400675" cy="19367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2075" tIns="90488" rIns="0" bIns="4921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+mn-lt"/>
              </a:rPr>
              <a:t>Opportunities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League Spartan" charset="0"/>
              <a:cs typeface="Poppins" pitchFamily="2" charset="77"/>
            </a:endParaRP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B9848437-CA3B-AD5B-BC10-15BAA92DBB0D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1020762" y="4106862"/>
            <a:ext cx="5399088" cy="1951038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none" lIns="90488" tIns="92075" rIns="0" bIns="5048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+mn-lt"/>
              </a:rPr>
              <a:t>Weaknesses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League Spartan" charset="0"/>
              <a:cs typeface="Poppins" pitchFamily="2" charset="77"/>
            </a:endParaRP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</a:t>
            </a: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FC81C52E-7E12-B16D-6069-753006993500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6419851" y="4106862"/>
            <a:ext cx="5400675" cy="1951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none" lIns="92075" tIns="92075" rIns="0" bIns="504825" rtlCol="0" anchor="t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dirty="0">
                <a:latin typeface="+mn-lt"/>
              </a:rPr>
              <a:t>Threats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League Spartan" charset="0"/>
              <a:cs typeface="Poppins" pitchFamily="2" charset="77"/>
            </a:endParaRP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80000" indent="-180000">
              <a:spcBef>
                <a:spcPts val="600"/>
              </a:spcBef>
            </a:pPr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6FDD23EC-4B87-EE9E-9E29-9B1C66D074B9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407988" y="2170113"/>
            <a:ext cx="612775" cy="193675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vert="vert270" wrap="none" lIns="168275" tIns="0" rIns="169863" bIns="0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 dirty="0">
                <a:solidFill>
                  <a:schemeClr val="bg1"/>
                </a:solidFill>
              </a:rPr>
              <a:t>Positive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A9BA2F6F-39BD-EFB8-A250-FE430541FE68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>
            <a:off x="407988" y="4106862"/>
            <a:ext cx="612775" cy="195103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  <a:effectLst/>
        </p:spPr>
        <p:txBody>
          <a:bodyPr vert="vert270" wrap="none" lIns="168275" tIns="1588" rIns="169863" bIns="0" rtlCol="0" anchor="ctr">
            <a:noAutofit/>
          </a:bodyPr>
          <a:lstStyle>
            <a:lvl1pPr marL="139700" indent="-139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7025" indent="-149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96888" indent="-1666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88" indent="-1905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71538" indent="-1698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800" b="1">
                <a:solidFill>
                  <a:schemeClr val="bg1"/>
                </a:solidFill>
                <a:cs typeface="Poppins" pitchFamily="2" charset="77"/>
              </a:rPr>
              <a:t>Negative</a:t>
            </a:r>
          </a:p>
        </p:txBody>
      </p:sp>
    </p:spTree>
    <p:extLst>
      <p:ext uri="{BB962C8B-B14F-4D97-AF65-F5344CB8AC3E}">
        <p14:creationId xmlns:p14="http://schemas.microsoft.com/office/powerpoint/2010/main" val="2394181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148944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49" imgH="350" progId="TCLayout.ActiveDocument.1">
                  <p:embed/>
                </p:oleObj>
              </mc:Choice>
              <mc:Fallback>
                <p:oleObj name="think-cell Slide" r:id="rId4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itle 44">
            <a:extLst>
              <a:ext uri="{FF2B5EF4-FFF2-40B4-BE49-F238E27FC236}">
                <a16:creationId xmlns:a16="http://schemas.microsoft.com/office/drawing/2014/main" id="{7ADA5DFD-243E-0621-0B76-D5F4C61DA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</p:spPr>
        <p:txBody>
          <a:bodyPr vert="horz"/>
          <a:lstStyle/>
          <a:p>
            <a:r>
              <a:rPr lang="en-US" dirty="0"/>
              <a:t>SWOT analysis II</a:t>
            </a:r>
          </a:p>
        </p:txBody>
      </p:sp>
      <p:cxnSp>
        <p:nvCxnSpPr>
          <p:cNvPr id="21" name="Gerade Verbindung 22">
            <a:extLst>
              <a:ext uri="{FF2B5EF4-FFF2-40B4-BE49-F238E27FC236}">
                <a16:creationId xmlns:a16="http://schemas.microsoft.com/office/drawing/2014/main" id="{6AB9DE90-932F-1F3F-4AAA-04202E7E0D82}"/>
              </a:ext>
            </a:extLst>
          </p:cNvPr>
          <p:cNvCxnSpPr>
            <a:cxnSpLocks/>
          </p:cNvCxnSpPr>
          <p:nvPr/>
        </p:nvCxnSpPr>
        <p:spPr bwMode="gray">
          <a:xfrm>
            <a:off x="419100" y="4304578"/>
            <a:ext cx="4026478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2">
            <a:extLst>
              <a:ext uri="{FF2B5EF4-FFF2-40B4-BE49-F238E27FC236}">
                <a16:creationId xmlns:a16="http://schemas.microsoft.com/office/drawing/2014/main" id="{DEDB203D-CA32-5D35-D7C3-AA8E411F2106}"/>
              </a:ext>
            </a:extLst>
          </p:cNvPr>
          <p:cNvCxnSpPr>
            <a:cxnSpLocks/>
          </p:cNvCxnSpPr>
          <p:nvPr/>
        </p:nvCxnSpPr>
        <p:spPr bwMode="gray">
          <a:xfrm>
            <a:off x="419100" y="2060039"/>
            <a:ext cx="4493368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13">
            <a:extLst>
              <a:ext uri="{FF2B5EF4-FFF2-40B4-BE49-F238E27FC236}">
                <a16:creationId xmlns:a16="http://schemas.microsoft.com/office/drawing/2014/main" id="{D55DFD00-B227-CB1A-B6BA-0E50B3D9AF41}"/>
              </a:ext>
            </a:extLst>
          </p:cNvPr>
          <p:cNvSpPr txBox="1">
            <a:spLocks/>
          </p:cNvSpPr>
          <p:nvPr/>
        </p:nvSpPr>
        <p:spPr bwMode="gray">
          <a:xfrm>
            <a:off x="419101" y="1640502"/>
            <a:ext cx="3457011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2000" cap="none" dirty="0">
                <a:solidFill>
                  <a:schemeClr val="tx1"/>
                </a:solidFill>
              </a:rPr>
              <a:t>Strengths</a:t>
            </a:r>
          </a:p>
        </p:txBody>
      </p:sp>
      <p:cxnSp>
        <p:nvCxnSpPr>
          <p:cNvPr id="24" name="Gerade Verbindung 22">
            <a:extLst>
              <a:ext uri="{FF2B5EF4-FFF2-40B4-BE49-F238E27FC236}">
                <a16:creationId xmlns:a16="http://schemas.microsoft.com/office/drawing/2014/main" id="{1E2ABF31-4BB8-CBA6-226A-008E4CDA78EF}"/>
              </a:ext>
            </a:extLst>
          </p:cNvPr>
          <p:cNvCxnSpPr>
            <a:cxnSpLocks/>
          </p:cNvCxnSpPr>
          <p:nvPr/>
        </p:nvCxnSpPr>
        <p:spPr bwMode="gray">
          <a:xfrm>
            <a:off x="7317632" y="2060039"/>
            <a:ext cx="4493368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2">
            <a:extLst>
              <a:ext uri="{FF2B5EF4-FFF2-40B4-BE49-F238E27FC236}">
                <a16:creationId xmlns:a16="http://schemas.microsoft.com/office/drawing/2014/main" id="{488FF076-4BB1-852E-9B66-B7E50AA2A05F}"/>
              </a:ext>
            </a:extLst>
          </p:cNvPr>
          <p:cNvCxnSpPr>
            <a:cxnSpLocks/>
          </p:cNvCxnSpPr>
          <p:nvPr/>
        </p:nvCxnSpPr>
        <p:spPr bwMode="gray">
          <a:xfrm>
            <a:off x="7677984" y="4304578"/>
            <a:ext cx="4128961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74ACDC0A-A96B-F82E-B387-875EE68D0A84}"/>
              </a:ext>
            </a:extLst>
          </p:cNvPr>
          <p:cNvSpPr txBox="1">
            <a:spLocks/>
          </p:cNvSpPr>
          <p:nvPr/>
        </p:nvSpPr>
        <p:spPr bwMode="gray">
          <a:xfrm>
            <a:off x="419101" y="3885041"/>
            <a:ext cx="3457011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2000" cap="none">
                <a:solidFill>
                  <a:schemeClr val="tx1"/>
                </a:solidFill>
              </a:rPr>
              <a:t>Opportunities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67CA46CB-1B63-C25A-13D5-96B1C9405826}"/>
              </a:ext>
            </a:extLst>
          </p:cNvPr>
          <p:cNvSpPr txBox="1">
            <a:spLocks/>
          </p:cNvSpPr>
          <p:nvPr/>
        </p:nvSpPr>
        <p:spPr bwMode="gray">
          <a:xfrm>
            <a:off x="8353989" y="1640502"/>
            <a:ext cx="3457011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2000" cap="none">
                <a:solidFill>
                  <a:schemeClr val="tx1"/>
                </a:solidFill>
              </a:rPr>
              <a:t>Weaknesses</a:t>
            </a:r>
          </a:p>
        </p:txBody>
      </p:sp>
      <p:sp>
        <p:nvSpPr>
          <p:cNvPr id="28" name="Textplatzhalter 13">
            <a:extLst>
              <a:ext uri="{FF2B5EF4-FFF2-40B4-BE49-F238E27FC236}">
                <a16:creationId xmlns:a16="http://schemas.microsoft.com/office/drawing/2014/main" id="{3F291FCF-3518-C364-582D-3AB30BD37135}"/>
              </a:ext>
            </a:extLst>
          </p:cNvPr>
          <p:cNvSpPr txBox="1">
            <a:spLocks/>
          </p:cNvSpPr>
          <p:nvPr/>
        </p:nvSpPr>
        <p:spPr bwMode="gray">
          <a:xfrm>
            <a:off x="8353989" y="3885041"/>
            <a:ext cx="3457011" cy="307777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2000" cap="none">
                <a:solidFill>
                  <a:schemeClr val="tx1"/>
                </a:solidFill>
              </a:rPr>
              <a:t>Threats</a:t>
            </a:r>
          </a:p>
        </p:txBody>
      </p:sp>
      <p:grpSp>
        <p:nvGrpSpPr>
          <p:cNvPr id="29" name="Gruppieren 50">
            <a:extLst>
              <a:ext uri="{FF2B5EF4-FFF2-40B4-BE49-F238E27FC236}">
                <a16:creationId xmlns:a16="http://schemas.microsoft.com/office/drawing/2014/main" id="{2F33BE8F-E99F-7CDD-B62A-5A16D75B031F}"/>
              </a:ext>
            </a:extLst>
          </p:cNvPr>
          <p:cNvGrpSpPr>
            <a:grpSpLocks/>
          </p:cNvGrpSpPr>
          <p:nvPr/>
        </p:nvGrpSpPr>
        <p:grpSpPr bwMode="gray">
          <a:xfrm>
            <a:off x="4459526" y="2060039"/>
            <a:ext cx="3272948" cy="3279938"/>
            <a:chOff x="4440861" y="1798790"/>
            <a:chExt cx="3506593" cy="3514082"/>
          </a:xfrm>
        </p:grpSpPr>
        <p:sp>
          <p:nvSpPr>
            <p:cNvPr id="30" name="Rechteck 26">
              <a:extLst>
                <a:ext uri="{FF2B5EF4-FFF2-40B4-BE49-F238E27FC236}">
                  <a16:creationId xmlns:a16="http://schemas.microsoft.com/office/drawing/2014/main" id="{5909FE05-35D1-D49F-B4A2-7374DE4552B6}"/>
                </a:ext>
              </a:extLst>
            </p:cNvPr>
            <p:cNvSpPr>
              <a:spLocks/>
            </p:cNvSpPr>
            <p:nvPr/>
          </p:nvSpPr>
          <p:spPr bwMode="gray">
            <a:xfrm rot="8100000">
              <a:off x="4811141" y="1798790"/>
              <a:ext cx="1224425" cy="1964986"/>
            </a:xfrm>
            <a:custGeom>
              <a:avLst/>
              <a:gdLst/>
              <a:ahLst/>
              <a:cxnLst/>
              <a:rect l="l" t="t" r="r" b="b"/>
              <a:pathLst>
                <a:path w="1764552" h="2831796">
                  <a:moveTo>
                    <a:pt x="885293" y="0"/>
                  </a:moveTo>
                  <a:lnTo>
                    <a:pt x="1686476" y="796105"/>
                  </a:lnTo>
                  <a:cubicBezTo>
                    <a:pt x="1692106" y="799393"/>
                    <a:pt x="1696899" y="803770"/>
                    <a:pt x="1701532" y="808403"/>
                  </a:cubicBezTo>
                  <a:cubicBezTo>
                    <a:pt x="1743027" y="849897"/>
                    <a:pt x="1763970" y="904161"/>
                    <a:pt x="1764219" y="958546"/>
                  </a:cubicBezTo>
                  <a:lnTo>
                    <a:pt x="1764552" y="958546"/>
                  </a:lnTo>
                  <a:lnTo>
                    <a:pt x="1764552" y="2831796"/>
                  </a:lnTo>
                  <a:lnTo>
                    <a:pt x="602502" y="2831796"/>
                  </a:lnTo>
                  <a:lnTo>
                    <a:pt x="443753" y="2831796"/>
                  </a:lnTo>
                  <a:lnTo>
                    <a:pt x="4015" y="2831796"/>
                  </a:lnTo>
                  <a:lnTo>
                    <a:pt x="4015" y="1013159"/>
                  </a:lnTo>
                  <a:cubicBezTo>
                    <a:pt x="-9252" y="945448"/>
                    <a:pt x="10361" y="872584"/>
                    <a:pt x="62818" y="820127"/>
                  </a:cubicBezTo>
                  <a:lnTo>
                    <a:pt x="64578" y="818690"/>
                  </a:lnTo>
                  <a:lnTo>
                    <a:pt x="61380" y="81868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1" name="Rechteck 26">
              <a:extLst>
                <a:ext uri="{FF2B5EF4-FFF2-40B4-BE49-F238E27FC236}">
                  <a16:creationId xmlns:a16="http://schemas.microsoft.com/office/drawing/2014/main" id="{929D7D5F-7694-926E-5C29-EA2DC5C30812}"/>
                </a:ext>
              </a:extLst>
            </p:cNvPr>
            <p:cNvSpPr>
              <a:spLocks/>
            </p:cNvSpPr>
            <p:nvPr/>
          </p:nvSpPr>
          <p:spPr bwMode="gray">
            <a:xfrm rot="13500000" flipH="1">
              <a:off x="6352748" y="1798790"/>
              <a:ext cx="1224425" cy="1964986"/>
            </a:xfrm>
            <a:custGeom>
              <a:avLst/>
              <a:gdLst/>
              <a:ahLst/>
              <a:cxnLst/>
              <a:rect l="l" t="t" r="r" b="b"/>
              <a:pathLst>
                <a:path w="1764552" h="2831796">
                  <a:moveTo>
                    <a:pt x="885293" y="0"/>
                  </a:moveTo>
                  <a:lnTo>
                    <a:pt x="1686476" y="796105"/>
                  </a:lnTo>
                  <a:cubicBezTo>
                    <a:pt x="1692106" y="799393"/>
                    <a:pt x="1696899" y="803770"/>
                    <a:pt x="1701532" y="808403"/>
                  </a:cubicBezTo>
                  <a:cubicBezTo>
                    <a:pt x="1743027" y="849897"/>
                    <a:pt x="1763970" y="904161"/>
                    <a:pt x="1764219" y="958546"/>
                  </a:cubicBezTo>
                  <a:lnTo>
                    <a:pt x="1764552" y="958546"/>
                  </a:lnTo>
                  <a:lnTo>
                    <a:pt x="1764552" y="2831796"/>
                  </a:lnTo>
                  <a:lnTo>
                    <a:pt x="602502" y="2831796"/>
                  </a:lnTo>
                  <a:lnTo>
                    <a:pt x="443753" y="2831796"/>
                  </a:lnTo>
                  <a:lnTo>
                    <a:pt x="4015" y="2831796"/>
                  </a:lnTo>
                  <a:lnTo>
                    <a:pt x="4015" y="1013159"/>
                  </a:lnTo>
                  <a:cubicBezTo>
                    <a:pt x="-9252" y="945448"/>
                    <a:pt x="10361" y="872584"/>
                    <a:pt x="62818" y="820127"/>
                  </a:cubicBezTo>
                  <a:lnTo>
                    <a:pt x="64578" y="818690"/>
                  </a:lnTo>
                  <a:lnTo>
                    <a:pt x="61380" y="818689"/>
                  </a:lnTo>
                  <a:close/>
                </a:path>
              </a:pathLst>
            </a:cu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2" name="Rechteck 26">
              <a:extLst>
                <a:ext uri="{FF2B5EF4-FFF2-40B4-BE49-F238E27FC236}">
                  <a16:creationId xmlns:a16="http://schemas.microsoft.com/office/drawing/2014/main" id="{5AA5F416-4A63-5F20-4678-AAE431B1EEF0}"/>
                </a:ext>
              </a:extLst>
            </p:cNvPr>
            <p:cNvSpPr>
              <a:spLocks/>
            </p:cNvSpPr>
            <p:nvPr/>
          </p:nvSpPr>
          <p:spPr bwMode="gray">
            <a:xfrm rot="13500000" flipV="1">
              <a:off x="4811141" y="3347886"/>
              <a:ext cx="1224425" cy="1964986"/>
            </a:xfrm>
            <a:custGeom>
              <a:avLst/>
              <a:gdLst/>
              <a:ahLst/>
              <a:cxnLst/>
              <a:rect l="l" t="t" r="r" b="b"/>
              <a:pathLst>
                <a:path w="1764552" h="2831796">
                  <a:moveTo>
                    <a:pt x="885293" y="0"/>
                  </a:moveTo>
                  <a:lnTo>
                    <a:pt x="1686476" y="796105"/>
                  </a:lnTo>
                  <a:cubicBezTo>
                    <a:pt x="1692106" y="799393"/>
                    <a:pt x="1696899" y="803770"/>
                    <a:pt x="1701532" y="808403"/>
                  </a:cubicBezTo>
                  <a:cubicBezTo>
                    <a:pt x="1743027" y="849897"/>
                    <a:pt x="1763970" y="904161"/>
                    <a:pt x="1764219" y="958546"/>
                  </a:cubicBezTo>
                  <a:lnTo>
                    <a:pt x="1764552" y="958546"/>
                  </a:lnTo>
                  <a:lnTo>
                    <a:pt x="1764552" y="2831796"/>
                  </a:lnTo>
                  <a:lnTo>
                    <a:pt x="602502" y="2831796"/>
                  </a:lnTo>
                  <a:lnTo>
                    <a:pt x="443753" y="2831796"/>
                  </a:lnTo>
                  <a:lnTo>
                    <a:pt x="4015" y="2831796"/>
                  </a:lnTo>
                  <a:lnTo>
                    <a:pt x="4015" y="1013159"/>
                  </a:lnTo>
                  <a:cubicBezTo>
                    <a:pt x="-9252" y="945448"/>
                    <a:pt x="10361" y="872584"/>
                    <a:pt x="62818" y="820127"/>
                  </a:cubicBezTo>
                  <a:lnTo>
                    <a:pt x="64578" y="818690"/>
                  </a:lnTo>
                  <a:lnTo>
                    <a:pt x="61380" y="818689"/>
                  </a:lnTo>
                  <a:close/>
                </a:path>
              </a:pathLst>
            </a:custGeom>
            <a:solidFill>
              <a:schemeClr val="accent1"/>
            </a:solidFill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endParaRPr>
            </a:p>
          </p:txBody>
        </p:sp>
        <p:sp>
          <p:nvSpPr>
            <p:cNvPr id="33" name="Rechteck 26">
              <a:extLst>
                <a:ext uri="{FF2B5EF4-FFF2-40B4-BE49-F238E27FC236}">
                  <a16:creationId xmlns:a16="http://schemas.microsoft.com/office/drawing/2014/main" id="{00D4D6A4-69CB-8E26-CDA0-28CC5C870474}"/>
                </a:ext>
              </a:extLst>
            </p:cNvPr>
            <p:cNvSpPr>
              <a:spLocks/>
            </p:cNvSpPr>
            <p:nvPr/>
          </p:nvSpPr>
          <p:spPr bwMode="gray">
            <a:xfrm rot="8100000" flipH="1" flipV="1">
              <a:off x="6352748" y="3347886"/>
              <a:ext cx="1224425" cy="1964986"/>
            </a:xfrm>
            <a:custGeom>
              <a:avLst/>
              <a:gdLst/>
              <a:ahLst/>
              <a:cxnLst/>
              <a:rect l="l" t="t" r="r" b="b"/>
              <a:pathLst>
                <a:path w="1764552" h="2831796">
                  <a:moveTo>
                    <a:pt x="885293" y="0"/>
                  </a:moveTo>
                  <a:lnTo>
                    <a:pt x="1686476" y="796105"/>
                  </a:lnTo>
                  <a:cubicBezTo>
                    <a:pt x="1692106" y="799393"/>
                    <a:pt x="1696899" y="803770"/>
                    <a:pt x="1701532" y="808403"/>
                  </a:cubicBezTo>
                  <a:cubicBezTo>
                    <a:pt x="1743027" y="849897"/>
                    <a:pt x="1763970" y="904161"/>
                    <a:pt x="1764219" y="958546"/>
                  </a:cubicBezTo>
                  <a:lnTo>
                    <a:pt x="1764552" y="958546"/>
                  </a:lnTo>
                  <a:lnTo>
                    <a:pt x="1764552" y="2831796"/>
                  </a:lnTo>
                  <a:lnTo>
                    <a:pt x="602502" y="2831796"/>
                  </a:lnTo>
                  <a:lnTo>
                    <a:pt x="443753" y="2831796"/>
                  </a:lnTo>
                  <a:lnTo>
                    <a:pt x="4015" y="2831796"/>
                  </a:lnTo>
                  <a:lnTo>
                    <a:pt x="4015" y="1013159"/>
                  </a:lnTo>
                  <a:cubicBezTo>
                    <a:pt x="-9252" y="945448"/>
                    <a:pt x="10361" y="872584"/>
                    <a:pt x="62818" y="820127"/>
                  </a:cubicBezTo>
                  <a:lnTo>
                    <a:pt x="64578" y="818690"/>
                  </a:lnTo>
                  <a:lnTo>
                    <a:pt x="61380" y="818689"/>
                  </a:lnTo>
                  <a:close/>
                </a:path>
              </a:pathLst>
            </a:custGeom>
            <a:noFill/>
            <a:ln w="6350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</a:endParaRPr>
            </a:p>
          </p:txBody>
        </p:sp>
      </p:grpSp>
      <p:sp>
        <p:nvSpPr>
          <p:cNvPr id="34" name="Inhaltsplatzhalter 2">
            <a:extLst>
              <a:ext uri="{FF2B5EF4-FFF2-40B4-BE49-F238E27FC236}">
                <a16:creationId xmlns:a16="http://schemas.microsoft.com/office/drawing/2014/main" id="{0E5FFAE3-C152-C6EA-A750-9D30B5F26212}"/>
              </a:ext>
            </a:extLst>
          </p:cNvPr>
          <p:cNvSpPr txBox="1">
            <a:spLocks/>
          </p:cNvSpPr>
          <p:nvPr/>
        </p:nvSpPr>
        <p:spPr>
          <a:xfrm>
            <a:off x="419101" y="2190391"/>
            <a:ext cx="3457011" cy="11182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40400" indent="-140400"/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40400" indent="-140400"/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</a:t>
            </a:r>
          </a:p>
        </p:txBody>
      </p:sp>
      <p:sp>
        <p:nvSpPr>
          <p:cNvPr id="35" name="Inhaltsplatzhalter 2">
            <a:extLst>
              <a:ext uri="{FF2B5EF4-FFF2-40B4-BE49-F238E27FC236}">
                <a16:creationId xmlns:a16="http://schemas.microsoft.com/office/drawing/2014/main" id="{D79EA0C7-25A9-242A-06EF-F82C6946FEAB}"/>
              </a:ext>
            </a:extLst>
          </p:cNvPr>
          <p:cNvSpPr txBox="1">
            <a:spLocks/>
          </p:cNvSpPr>
          <p:nvPr/>
        </p:nvSpPr>
        <p:spPr>
          <a:xfrm>
            <a:off x="419101" y="4460709"/>
            <a:ext cx="3457011" cy="11182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40400" indent="-140400"/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40400" indent="-140400"/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</a:t>
            </a:r>
          </a:p>
        </p:txBody>
      </p:sp>
      <p:sp>
        <p:nvSpPr>
          <p:cNvPr id="36" name="Inhaltsplatzhalter 2">
            <a:extLst>
              <a:ext uri="{FF2B5EF4-FFF2-40B4-BE49-F238E27FC236}">
                <a16:creationId xmlns:a16="http://schemas.microsoft.com/office/drawing/2014/main" id="{9D1657EB-64F1-5B98-2F54-79E2981D1922}"/>
              </a:ext>
            </a:extLst>
          </p:cNvPr>
          <p:cNvSpPr txBox="1">
            <a:spLocks/>
          </p:cNvSpPr>
          <p:nvPr/>
        </p:nvSpPr>
        <p:spPr>
          <a:xfrm>
            <a:off x="8353989" y="2190391"/>
            <a:ext cx="3457011" cy="11182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40400" indent="-140400"/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40400" indent="-140400"/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</a:t>
            </a:r>
          </a:p>
        </p:txBody>
      </p:sp>
      <p:sp>
        <p:nvSpPr>
          <p:cNvPr id="37" name="Inhaltsplatzhalter 2">
            <a:extLst>
              <a:ext uri="{FF2B5EF4-FFF2-40B4-BE49-F238E27FC236}">
                <a16:creationId xmlns:a16="http://schemas.microsoft.com/office/drawing/2014/main" id="{71559C85-C614-6E2E-02A3-E468D6CD7C99}"/>
              </a:ext>
            </a:extLst>
          </p:cNvPr>
          <p:cNvSpPr txBox="1">
            <a:spLocks/>
          </p:cNvSpPr>
          <p:nvPr/>
        </p:nvSpPr>
        <p:spPr>
          <a:xfrm>
            <a:off x="8353989" y="4460709"/>
            <a:ext cx="3457011" cy="11182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Lorem ipsum dolor sit </a:t>
            </a:r>
            <a:r>
              <a:rPr lang="en-US" sz="1400" dirty="0" err="1"/>
              <a:t>amet</a:t>
            </a:r>
            <a:r>
              <a:rPr lang="en-US" sz="1400" dirty="0"/>
              <a:t>, </a:t>
            </a:r>
            <a:br>
              <a:rPr lang="en-US" sz="1400" dirty="0"/>
            </a:br>
            <a:r>
              <a:rPr lang="en-US" sz="1400" dirty="0" err="1"/>
              <a:t>consectetur</a:t>
            </a:r>
            <a:r>
              <a:rPr lang="en-US" sz="1400" dirty="0"/>
              <a:t> </a:t>
            </a:r>
            <a:r>
              <a:rPr lang="en-US" sz="1400" dirty="0" err="1"/>
              <a:t>adipiscing</a:t>
            </a:r>
            <a:r>
              <a:rPr lang="en-US" sz="1400" dirty="0"/>
              <a:t> </a:t>
            </a:r>
            <a:r>
              <a:rPr lang="en-US" sz="1400" dirty="0" err="1"/>
              <a:t>elit</a:t>
            </a:r>
            <a:r>
              <a:rPr lang="en-US" sz="1400" dirty="0"/>
              <a:t> </a:t>
            </a:r>
            <a:r>
              <a:rPr lang="en-US" sz="1400" dirty="0" err="1"/>
              <a:t>tempor</a:t>
            </a:r>
            <a:r>
              <a:rPr lang="en-US" sz="1400" dirty="0"/>
              <a:t> </a:t>
            </a:r>
          </a:p>
          <a:p>
            <a:pPr marL="140400" indent="-140400"/>
            <a:r>
              <a:rPr lang="en-US" sz="1400" dirty="0"/>
              <a:t>Quis </a:t>
            </a:r>
            <a:r>
              <a:rPr lang="en-US" sz="1400" dirty="0" err="1"/>
              <a:t>nostrud</a:t>
            </a:r>
            <a:r>
              <a:rPr lang="en-US" sz="1400" dirty="0"/>
              <a:t> exercitation </a:t>
            </a:r>
            <a:r>
              <a:rPr lang="en-US" sz="1400" dirty="0" err="1"/>
              <a:t>ullamco</a:t>
            </a:r>
            <a:endParaRPr lang="en-US" sz="1400" dirty="0"/>
          </a:p>
          <a:p>
            <a:pPr marL="140400" indent="-140400"/>
            <a:r>
              <a:rPr lang="en-US" sz="1400" dirty="0"/>
              <a:t>Duis </a:t>
            </a:r>
            <a:r>
              <a:rPr lang="en-US" sz="1400" dirty="0" err="1"/>
              <a:t>aute</a:t>
            </a:r>
            <a:r>
              <a:rPr lang="en-US" sz="1400" dirty="0"/>
              <a:t> </a:t>
            </a:r>
            <a:r>
              <a:rPr lang="en-US" sz="1400" dirty="0" err="1"/>
              <a:t>irure</a:t>
            </a:r>
            <a:r>
              <a:rPr lang="en-US" sz="1400" dirty="0"/>
              <a:t> dolor </a:t>
            </a:r>
          </a:p>
        </p:txBody>
      </p:sp>
      <p:sp>
        <p:nvSpPr>
          <p:cNvPr id="38" name="Textfeld 61">
            <a:extLst>
              <a:ext uri="{FF2B5EF4-FFF2-40B4-BE49-F238E27FC236}">
                <a16:creationId xmlns:a16="http://schemas.microsoft.com/office/drawing/2014/main" id="{ACA563AB-B994-A7DD-CBF9-2F09A2FBC2DA}"/>
              </a:ext>
            </a:extLst>
          </p:cNvPr>
          <p:cNvSpPr txBox="1">
            <a:spLocks/>
          </p:cNvSpPr>
          <p:nvPr/>
        </p:nvSpPr>
        <p:spPr bwMode="gray">
          <a:xfrm>
            <a:off x="5575090" y="3126390"/>
            <a:ext cx="238847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39" name="Textfeld 62">
            <a:extLst>
              <a:ext uri="{FF2B5EF4-FFF2-40B4-BE49-F238E27FC236}">
                <a16:creationId xmlns:a16="http://schemas.microsoft.com/office/drawing/2014/main" id="{422B2358-019D-4C5D-D793-F8D78713B2CF}"/>
              </a:ext>
            </a:extLst>
          </p:cNvPr>
          <p:cNvSpPr txBox="1">
            <a:spLocks/>
          </p:cNvSpPr>
          <p:nvPr/>
        </p:nvSpPr>
        <p:spPr bwMode="gray">
          <a:xfrm>
            <a:off x="6373279" y="3126390"/>
            <a:ext cx="338234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W</a:t>
            </a:r>
          </a:p>
        </p:txBody>
      </p:sp>
      <p:sp>
        <p:nvSpPr>
          <p:cNvPr id="40" name="Textfeld 63">
            <a:extLst>
              <a:ext uri="{FF2B5EF4-FFF2-40B4-BE49-F238E27FC236}">
                <a16:creationId xmlns:a16="http://schemas.microsoft.com/office/drawing/2014/main" id="{0987AC39-88F6-49F0-45D8-7E9CE95B5C09}"/>
              </a:ext>
            </a:extLst>
          </p:cNvPr>
          <p:cNvSpPr txBox="1">
            <a:spLocks/>
          </p:cNvSpPr>
          <p:nvPr/>
        </p:nvSpPr>
        <p:spPr bwMode="gray">
          <a:xfrm>
            <a:off x="5555052" y="3915090"/>
            <a:ext cx="278923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41" name="Textfeld 64">
            <a:extLst>
              <a:ext uri="{FF2B5EF4-FFF2-40B4-BE49-F238E27FC236}">
                <a16:creationId xmlns:a16="http://schemas.microsoft.com/office/drawing/2014/main" id="{90B21091-C476-5F86-1EF5-0F088052AA9A}"/>
              </a:ext>
            </a:extLst>
          </p:cNvPr>
          <p:cNvSpPr txBox="1">
            <a:spLocks/>
          </p:cNvSpPr>
          <p:nvPr/>
        </p:nvSpPr>
        <p:spPr bwMode="gray">
          <a:xfrm>
            <a:off x="6423113" y="3915090"/>
            <a:ext cx="227627" cy="43088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2800" b="1">
                <a:solidFill>
                  <a:schemeClr val="accent1"/>
                </a:solidFill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273484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16494A8-BFF6-04E5-A4A2-020B8041E3D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890926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49" imgH="350" progId="TCLayout.ActiveDocument.1">
                  <p:embed/>
                </p:oleObj>
              </mc:Choice>
              <mc:Fallback>
                <p:oleObj name="think-cell Slide" r:id="rId6" imgW="349" imgH="350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16494A8-BFF6-04E5-A4A2-020B8041E3D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hteck 67">
            <a:extLst>
              <a:ext uri="{FF2B5EF4-FFF2-40B4-BE49-F238E27FC236}">
                <a16:creationId xmlns:a16="http://schemas.microsoft.com/office/drawing/2014/main" id="{AE2A6FEA-DB44-FD8D-BC3B-2253633D3257}"/>
              </a:ext>
            </a:extLst>
          </p:cNvPr>
          <p:cNvSpPr>
            <a:spLocks/>
          </p:cNvSpPr>
          <p:nvPr/>
        </p:nvSpPr>
        <p:spPr>
          <a:xfrm>
            <a:off x="0" y="2552701"/>
            <a:ext cx="12192000" cy="3505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: abgerundete Ecken 3">
            <a:extLst>
              <a:ext uri="{FF2B5EF4-FFF2-40B4-BE49-F238E27FC236}">
                <a16:creationId xmlns:a16="http://schemas.microsoft.com/office/drawing/2014/main" id="{066144CB-5908-A19B-ED31-91A5F22C43FF}"/>
              </a:ext>
            </a:extLst>
          </p:cNvPr>
          <p:cNvSpPr>
            <a:spLocks/>
          </p:cNvSpPr>
          <p:nvPr/>
        </p:nvSpPr>
        <p:spPr>
          <a:xfrm>
            <a:off x="403200" y="1557339"/>
            <a:ext cx="6762750" cy="4304258"/>
          </a:xfrm>
          <a:prstGeom prst="roundRect">
            <a:avLst>
              <a:gd name="adj" fmla="val 5538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7" name="Title 66">
            <a:extLst>
              <a:ext uri="{FF2B5EF4-FFF2-40B4-BE49-F238E27FC236}">
                <a16:creationId xmlns:a16="http://schemas.microsoft.com/office/drawing/2014/main" id="{2C19CAE3-CD34-D347-F821-B0F01BDC7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200" y="258578"/>
            <a:ext cx="10087200" cy="387798"/>
          </a:xfrm>
        </p:spPr>
        <p:txBody>
          <a:bodyPr vert="horz"/>
          <a:lstStyle/>
          <a:p>
            <a:r>
              <a:rPr lang="en-US"/>
              <a:t>SWOT analysis dashboard</a:t>
            </a:r>
          </a:p>
        </p:txBody>
      </p:sp>
      <p:sp>
        <p:nvSpPr>
          <p:cNvPr id="30" name="Ellipse 40">
            <a:extLst>
              <a:ext uri="{FF2B5EF4-FFF2-40B4-BE49-F238E27FC236}">
                <a16:creationId xmlns:a16="http://schemas.microsoft.com/office/drawing/2014/main" id="{11482CC7-63C9-10C8-56E2-CC9659CEA21C}"/>
              </a:ext>
            </a:extLst>
          </p:cNvPr>
          <p:cNvSpPr>
            <a:spLocks/>
          </p:cNvSpPr>
          <p:nvPr/>
        </p:nvSpPr>
        <p:spPr>
          <a:xfrm>
            <a:off x="7612061" y="2822429"/>
            <a:ext cx="485909" cy="486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1221879-561F-D7DC-C379-2684D719FA6C}"/>
              </a:ext>
            </a:extLst>
          </p:cNvPr>
          <p:cNvSpPr txBox="1">
            <a:spLocks/>
          </p:cNvSpPr>
          <p:nvPr/>
        </p:nvSpPr>
        <p:spPr>
          <a:xfrm>
            <a:off x="8331359" y="2800312"/>
            <a:ext cx="3489166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consectetur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2" name="Ellipse 42">
            <a:extLst>
              <a:ext uri="{FF2B5EF4-FFF2-40B4-BE49-F238E27FC236}">
                <a16:creationId xmlns:a16="http://schemas.microsoft.com/office/drawing/2014/main" id="{44D62523-7C11-F697-E752-F36309FEE8DB}"/>
              </a:ext>
            </a:extLst>
          </p:cNvPr>
          <p:cNvSpPr>
            <a:spLocks/>
          </p:cNvSpPr>
          <p:nvPr/>
        </p:nvSpPr>
        <p:spPr>
          <a:xfrm>
            <a:off x="7612061" y="3576598"/>
            <a:ext cx="485909" cy="486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33" name="Textplatzhalter 2">
            <a:extLst>
              <a:ext uri="{FF2B5EF4-FFF2-40B4-BE49-F238E27FC236}">
                <a16:creationId xmlns:a16="http://schemas.microsoft.com/office/drawing/2014/main" id="{1A27AD49-A1D4-F706-2BDA-62FFC66A6203}"/>
              </a:ext>
            </a:extLst>
          </p:cNvPr>
          <p:cNvSpPr txBox="1">
            <a:spLocks/>
          </p:cNvSpPr>
          <p:nvPr/>
        </p:nvSpPr>
        <p:spPr>
          <a:xfrm>
            <a:off x="8331359" y="3554481"/>
            <a:ext cx="3489166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consectetur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4" name="Ellipse 44">
            <a:extLst>
              <a:ext uri="{FF2B5EF4-FFF2-40B4-BE49-F238E27FC236}">
                <a16:creationId xmlns:a16="http://schemas.microsoft.com/office/drawing/2014/main" id="{48630F50-F360-8576-1CF6-EA4F6BC75801}"/>
              </a:ext>
            </a:extLst>
          </p:cNvPr>
          <p:cNvSpPr>
            <a:spLocks/>
          </p:cNvSpPr>
          <p:nvPr/>
        </p:nvSpPr>
        <p:spPr>
          <a:xfrm>
            <a:off x="7612061" y="4330767"/>
            <a:ext cx="485909" cy="486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35" name="Textplatzhalter 2">
            <a:extLst>
              <a:ext uri="{FF2B5EF4-FFF2-40B4-BE49-F238E27FC236}">
                <a16:creationId xmlns:a16="http://schemas.microsoft.com/office/drawing/2014/main" id="{34E82D1D-70BC-C802-7F2C-556FBB43B235}"/>
              </a:ext>
            </a:extLst>
          </p:cNvPr>
          <p:cNvSpPr txBox="1">
            <a:spLocks/>
          </p:cNvSpPr>
          <p:nvPr/>
        </p:nvSpPr>
        <p:spPr>
          <a:xfrm>
            <a:off x="8331359" y="4308650"/>
            <a:ext cx="3489166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consectetur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36" name="Ellipse 46">
            <a:extLst>
              <a:ext uri="{FF2B5EF4-FFF2-40B4-BE49-F238E27FC236}">
                <a16:creationId xmlns:a16="http://schemas.microsoft.com/office/drawing/2014/main" id="{13102BD9-5822-923F-EF87-AA3EC5528402}"/>
              </a:ext>
            </a:extLst>
          </p:cNvPr>
          <p:cNvSpPr>
            <a:spLocks/>
          </p:cNvSpPr>
          <p:nvPr/>
        </p:nvSpPr>
        <p:spPr>
          <a:xfrm>
            <a:off x="7612061" y="5084937"/>
            <a:ext cx="485909" cy="486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1600" b="1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D7EA9197-90BF-4BAD-2C94-17DD51B6B2E9}"/>
              </a:ext>
            </a:extLst>
          </p:cNvPr>
          <p:cNvSpPr txBox="1">
            <a:spLocks/>
          </p:cNvSpPr>
          <p:nvPr/>
        </p:nvSpPr>
        <p:spPr>
          <a:xfrm>
            <a:off x="8331359" y="5062820"/>
            <a:ext cx="3489166" cy="530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6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4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72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90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Font typeface="Wingdings" panose="05000000000000000000" pitchFamily="2" charset="2"/>
              <a:buChar char="§"/>
              <a:defRPr sz="1400" kern="1200">
                <a:solidFill>
                  <a:srgbClr val="45454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sz="1800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sz="1800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4545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Lorem ipsum dolor sit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amet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+mn-lt"/>
                <a:cs typeface="+mn-cs"/>
              </a:rPr>
              <a:t>consectetur</a:t>
            </a:r>
            <a:r>
              <a:rPr lang="en-US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</p:txBody>
      </p:sp>
      <p:cxnSp>
        <p:nvCxnSpPr>
          <p:cNvPr id="38" name="Gerader Verbinder 48">
            <a:extLst>
              <a:ext uri="{FF2B5EF4-FFF2-40B4-BE49-F238E27FC236}">
                <a16:creationId xmlns:a16="http://schemas.microsoft.com/office/drawing/2014/main" id="{197AD478-0339-58D8-C6C3-F5BC1A3BFD08}"/>
              </a:ext>
            </a:extLst>
          </p:cNvPr>
          <p:cNvCxnSpPr>
            <a:cxnSpLocks/>
          </p:cNvCxnSpPr>
          <p:nvPr/>
        </p:nvCxnSpPr>
        <p:spPr>
          <a:xfrm>
            <a:off x="8331359" y="3442854"/>
            <a:ext cx="3489166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49">
            <a:extLst>
              <a:ext uri="{FF2B5EF4-FFF2-40B4-BE49-F238E27FC236}">
                <a16:creationId xmlns:a16="http://schemas.microsoft.com/office/drawing/2014/main" id="{6D770A71-6D18-EE6E-F1DB-E6341716D038}"/>
              </a:ext>
            </a:extLst>
          </p:cNvPr>
          <p:cNvCxnSpPr>
            <a:cxnSpLocks/>
          </p:cNvCxnSpPr>
          <p:nvPr/>
        </p:nvCxnSpPr>
        <p:spPr>
          <a:xfrm>
            <a:off x="8331359" y="4197023"/>
            <a:ext cx="3489166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50">
            <a:extLst>
              <a:ext uri="{FF2B5EF4-FFF2-40B4-BE49-F238E27FC236}">
                <a16:creationId xmlns:a16="http://schemas.microsoft.com/office/drawing/2014/main" id="{AEFD7760-460E-0B6F-F4D1-B98A8EEBC271}"/>
              </a:ext>
            </a:extLst>
          </p:cNvPr>
          <p:cNvCxnSpPr>
            <a:cxnSpLocks/>
          </p:cNvCxnSpPr>
          <p:nvPr/>
        </p:nvCxnSpPr>
        <p:spPr>
          <a:xfrm>
            <a:off x="8331359" y="4951192"/>
            <a:ext cx="3489166" cy="0"/>
          </a:xfrm>
          <a:prstGeom prst="line">
            <a:avLst/>
          </a:prstGeom>
          <a:ln w="95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22">
            <a:extLst>
              <a:ext uri="{FF2B5EF4-FFF2-40B4-BE49-F238E27FC236}">
                <a16:creationId xmlns:a16="http://schemas.microsoft.com/office/drawing/2014/main" id="{968289E9-C3B6-F92E-9A35-3C102FE5E837}"/>
              </a:ext>
            </a:extLst>
          </p:cNvPr>
          <p:cNvCxnSpPr>
            <a:cxnSpLocks/>
          </p:cNvCxnSpPr>
          <p:nvPr/>
        </p:nvCxnSpPr>
        <p:spPr bwMode="gray">
          <a:xfrm>
            <a:off x="747019" y="4492850"/>
            <a:ext cx="1732632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22">
            <a:extLst>
              <a:ext uri="{FF2B5EF4-FFF2-40B4-BE49-F238E27FC236}">
                <a16:creationId xmlns:a16="http://schemas.microsoft.com/office/drawing/2014/main" id="{58D69160-2A8D-3CEA-0338-4F3850736031}"/>
              </a:ext>
            </a:extLst>
          </p:cNvPr>
          <p:cNvCxnSpPr>
            <a:cxnSpLocks/>
          </p:cNvCxnSpPr>
          <p:nvPr/>
        </p:nvCxnSpPr>
        <p:spPr bwMode="gray">
          <a:xfrm>
            <a:off x="747019" y="2500587"/>
            <a:ext cx="2145736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22">
            <a:extLst>
              <a:ext uri="{FF2B5EF4-FFF2-40B4-BE49-F238E27FC236}">
                <a16:creationId xmlns:a16="http://schemas.microsoft.com/office/drawing/2014/main" id="{2A38AE20-C784-48F6-1AD8-10193CAF1CEF}"/>
              </a:ext>
            </a:extLst>
          </p:cNvPr>
          <p:cNvCxnSpPr>
            <a:cxnSpLocks/>
          </p:cNvCxnSpPr>
          <p:nvPr/>
        </p:nvCxnSpPr>
        <p:spPr bwMode="gray">
          <a:xfrm>
            <a:off x="4676532" y="2500587"/>
            <a:ext cx="2145600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22">
            <a:extLst>
              <a:ext uri="{FF2B5EF4-FFF2-40B4-BE49-F238E27FC236}">
                <a16:creationId xmlns:a16="http://schemas.microsoft.com/office/drawing/2014/main" id="{1BB30ABC-4D2B-4F65-CEEE-20DE47F48921}"/>
              </a:ext>
            </a:extLst>
          </p:cNvPr>
          <p:cNvCxnSpPr>
            <a:cxnSpLocks/>
          </p:cNvCxnSpPr>
          <p:nvPr/>
        </p:nvCxnSpPr>
        <p:spPr bwMode="gray">
          <a:xfrm>
            <a:off x="5090532" y="4492850"/>
            <a:ext cx="1731600" cy="0"/>
          </a:xfrm>
          <a:prstGeom prst="line">
            <a:avLst/>
          </a:prstGeom>
          <a:ln w="9525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52">
            <a:extLst>
              <a:ext uri="{FF2B5EF4-FFF2-40B4-BE49-F238E27FC236}">
                <a16:creationId xmlns:a16="http://schemas.microsoft.com/office/drawing/2014/main" id="{AA7A1A64-96EF-4245-51B4-EECDB53C1C83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2280394" y="2241970"/>
            <a:ext cx="2949144" cy="2947912"/>
          </a:xfrm>
          <a:prstGeom prst="ellipse">
            <a:avLst/>
          </a:prstGeom>
          <a:solidFill>
            <a:schemeClr val="bg1"/>
          </a:solidFill>
          <a:ln w="19050">
            <a:noFill/>
            <a:prstDash val="sysDot"/>
          </a:ln>
        </p:spPr>
        <p:txBody>
          <a:bodyPr wrap="none" anchor="ctr"/>
          <a:lstStyle>
            <a:lvl1pPr marL="177800" indent="-1778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Futura"/>
            </a:endParaRPr>
          </a:p>
        </p:txBody>
      </p:sp>
      <p:grpSp>
        <p:nvGrpSpPr>
          <p:cNvPr id="47" name="Group 83">
            <a:extLst>
              <a:ext uri="{FF2B5EF4-FFF2-40B4-BE49-F238E27FC236}">
                <a16:creationId xmlns:a16="http://schemas.microsoft.com/office/drawing/2014/main" id="{4DA21816-5075-70A5-20BA-AF362EE90ECA}"/>
              </a:ext>
            </a:extLst>
          </p:cNvPr>
          <p:cNvGrpSpPr>
            <a:grpSpLocks/>
          </p:cNvGrpSpPr>
          <p:nvPr/>
        </p:nvGrpSpPr>
        <p:grpSpPr bwMode="auto">
          <a:xfrm>
            <a:off x="2340535" y="2307416"/>
            <a:ext cx="2828860" cy="2828861"/>
            <a:chOff x="3577" y="1695"/>
            <a:chExt cx="907" cy="907"/>
          </a:xfrm>
          <a:solidFill>
            <a:schemeClr val="bg1"/>
          </a:solidFill>
        </p:grpSpPr>
        <p:sp>
          <p:nvSpPr>
            <p:cNvPr id="48" name="Freeform 11">
              <a:extLst>
                <a:ext uri="{FF2B5EF4-FFF2-40B4-BE49-F238E27FC236}">
                  <a16:creationId xmlns:a16="http://schemas.microsoft.com/office/drawing/2014/main" id="{85578B99-D861-7470-7B43-21D977DE45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7" y="2158"/>
              <a:ext cx="442" cy="444"/>
            </a:xfrm>
            <a:custGeom>
              <a:avLst/>
              <a:gdLst>
                <a:gd name="T0" fmla="*/ 464 w 285"/>
                <a:gd name="T1" fmla="*/ 397 h 286"/>
                <a:gd name="T2" fmla="*/ 226 w 285"/>
                <a:gd name="T3" fmla="*/ 0 h 286"/>
                <a:gd name="T4" fmla="*/ 0 w 285"/>
                <a:gd name="T5" fmla="*/ 0 h 286"/>
                <a:gd name="T6" fmla="*/ 685 w 285"/>
                <a:gd name="T7" fmla="*/ 689 h 286"/>
                <a:gd name="T8" fmla="*/ 685 w 285"/>
                <a:gd name="T9" fmla="*/ 463 h 286"/>
                <a:gd name="T10" fmla="*/ 464 w 285"/>
                <a:gd name="T11" fmla="*/ 397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93" y="165"/>
                  </a:moveTo>
                  <a:cubicBezTo>
                    <a:pt x="132" y="130"/>
                    <a:pt x="97" y="66"/>
                    <a:pt x="9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" y="156"/>
                    <a:pt x="129" y="282"/>
                    <a:pt x="285" y="286"/>
                  </a:cubicBezTo>
                  <a:cubicBezTo>
                    <a:pt x="285" y="192"/>
                    <a:pt x="285" y="192"/>
                    <a:pt x="285" y="192"/>
                  </a:cubicBezTo>
                  <a:cubicBezTo>
                    <a:pt x="254" y="190"/>
                    <a:pt x="222" y="182"/>
                    <a:pt x="193" y="165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400"/>
                </a:spcBef>
              </a:pPr>
              <a:endParaRPr lang="en-US"/>
            </a:p>
          </p:txBody>
        </p:sp>
        <p:sp>
          <p:nvSpPr>
            <p:cNvPr id="49" name="Freeform 12">
              <a:extLst>
                <a:ext uri="{FF2B5EF4-FFF2-40B4-BE49-F238E27FC236}">
                  <a16:creationId xmlns:a16="http://schemas.microsoft.com/office/drawing/2014/main" id="{2004AEA5-9621-54CA-65B3-BACED84027A7}"/>
                </a:ext>
              </a:extLst>
            </p:cNvPr>
            <p:cNvSpPr>
              <a:spLocks/>
            </p:cNvSpPr>
            <p:nvPr/>
          </p:nvSpPr>
          <p:spPr bwMode="gray">
            <a:xfrm>
              <a:off x="3577" y="1695"/>
              <a:ext cx="442" cy="442"/>
            </a:xfrm>
            <a:custGeom>
              <a:avLst/>
              <a:gdLst>
                <a:gd name="T0" fmla="*/ 292 w 285"/>
                <a:gd name="T1" fmla="*/ 464 h 285"/>
                <a:gd name="T2" fmla="*/ 685 w 285"/>
                <a:gd name="T3" fmla="*/ 226 h 285"/>
                <a:gd name="T4" fmla="*/ 685 w 285"/>
                <a:gd name="T5" fmla="*/ 0 h 285"/>
                <a:gd name="T6" fmla="*/ 0 w 285"/>
                <a:gd name="T7" fmla="*/ 685 h 285"/>
                <a:gd name="T8" fmla="*/ 226 w 285"/>
                <a:gd name="T9" fmla="*/ 685 h 285"/>
                <a:gd name="T10" fmla="*/ 292 w 285"/>
                <a:gd name="T11" fmla="*/ 464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121" y="193"/>
                  </a:moveTo>
                  <a:cubicBezTo>
                    <a:pt x="156" y="132"/>
                    <a:pt x="219" y="96"/>
                    <a:pt x="285" y="94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129" y="3"/>
                    <a:pt x="4" y="129"/>
                    <a:pt x="0" y="285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5" y="253"/>
                    <a:pt x="104" y="222"/>
                    <a:pt x="121" y="193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400"/>
                </a:spcBef>
              </a:pPr>
              <a:endParaRPr lang="en-US"/>
            </a:p>
          </p:txBody>
        </p:sp>
        <p:sp>
          <p:nvSpPr>
            <p:cNvPr id="50" name="Freeform 13">
              <a:extLst>
                <a:ext uri="{FF2B5EF4-FFF2-40B4-BE49-F238E27FC236}">
                  <a16:creationId xmlns:a16="http://schemas.microsoft.com/office/drawing/2014/main" id="{CDEC8027-E41A-55E4-8C28-E2657AF40A66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2" y="1695"/>
              <a:ext cx="442" cy="442"/>
            </a:xfrm>
            <a:custGeom>
              <a:avLst/>
              <a:gdLst>
                <a:gd name="T0" fmla="*/ 222 w 285"/>
                <a:gd name="T1" fmla="*/ 288 h 285"/>
                <a:gd name="T2" fmla="*/ 459 w 285"/>
                <a:gd name="T3" fmla="*/ 685 h 285"/>
                <a:gd name="T4" fmla="*/ 685 w 285"/>
                <a:gd name="T5" fmla="*/ 685 h 285"/>
                <a:gd name="T6" fmla="*/ 0 w 285"/>
                <a:gd name="T7" fmla="*/ 0 h 285"/>
                <a:gd name="T8" fmla="*/ 0 w 285"/>
                <a:gd name="T9" fmla="*/ 226 h 285"/>
                <a:gd name="T10" fmla="*/ 222 w 285"/>
                <a:gd name="T11" fmla="*/ 288 h 2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5">
                  <a:moveTo>
                    <a:pt x="92" y="120"/>
                  </a:moveTo>
                  <a:cubicBezTo>
                    <a:pt x="153" y="156"/>
                    <a:pt x="188" y="219"/>
                    <a:pt x="191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1" y="129"/>
                    <a:pt x="156" y="3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31" y="95"/>
                    <a:pt x="63" y="104"/>
                    <a:pt x="92" y="120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400"/>
                </a:spcBef>
              </a:pPr>
              <a:endParaRPr lang="en-US"/>
            </a:p>
          </p:txBody>
        </p:sp>
        <p:sp>
          <p:nvSpPr>
            <p:cNvPr id="51" name="Freeform 14">
              <a:extLst>
                <a:ext uri="{FF2B5EF4-FFF2-40B4-BE49-F238E27FC236}">
                  <a16:creationId xmlns:a16="http://schemas.microsoft.com/office/drawing/2014/main" id="{EC7A9CDD-E452-42D9-3CC2-DC06C67727C7}"/>
                </a:ext>
              </a:extLst>
            </p:cNvPr>
            <p:cNvSpPr>
              <a:spLocks/>
            </p:cNvSpPr>
            <p:nvPr/>
          </p:nvSpPr>
          <p:spPr bwMode="gray">
            <a:xfrm>
              <a:off x="4042" y="2158"/>
              <a:ext cx="442" cy="444"/>
            </a:xfrm>
            <a:custGeom>
              <a:avLst/>
              <a:gdLst>
                <a:gd name="T0" fmla="*/ 394 w 285"/>
                <a:gd name="T1" fmla="*/ 222 h 286"/>
                <a:gd name="T2" fmla="*/ 0 w 285"/>
                <a:gd name="T3" fmla="*/ 461 h 286"/>
                <a:gd name="T4" fmla="*/ 0 w 285"/>
                <a:gd name="T5" fmla="*/ 689 h 286"/>
                <a:gd name="T6" fmla="*/ 685 w 285"/>
                <a:gd name="T7" fmla="*/ 0 h 286"/>
                <a:gd name="T8" fmla="*/ 459 w 285"/>
                <a:gd name="T9" fmla="*/ 0 h 286"/>
                <a:gd name="T10" fmla="*/ 394 w 285"/>
                <a:gd name="T11" fmla="*/ 222 h 2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5" h="286">
                  <a:moveTo>
                    <a:pt x="164" y="92"/>
                  </a:moveTo>
                  <a:cubicBezTo>
                    <a:pt x="129" y="154"/>
                    <a:pt x="66" y="189"/>
                    <a:pt x="0" y="191"/>
                  </a:cubicBezTo>
                  <a:cubicBezTo>
                    <a:pt x="0" y="286"/>
                    <a:pt x="0" y="286"/>
                    <a:pt x="0" y="286"/>
                  </a:cubicBezTo>
                  <a:cubicBezTo>
                    <a:pt x="156" y="282"/>
                    <a:pt x="282" y="156"/>
                    <a:pt x="285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0" y="32"/>
                    <a:pt x="181" y="63"/>
                    <a:pt x="164" y="92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ts val="400"/>
                </a:spcBef>
              </a:pPr>
              <a:endParaRPr lang="en-US"/>
            </a:p>
          </p:txBody>
        </p:sp>
      </p:grpSp>
      <p:sp>
        <p:nvSpPr>
          <p:cNvPr id="52" name="Textplatzhalter 13">
            <a:extLst>
              <a:ext uri="{FF2B5EF4-FFF2-40B4-BE49-F238E27FC236}">
                <a16:creationId xmlns:a16="http://schemas.microsoft.com/office/drawing/2014/main" id="{AF02CAD3-4ED5-11C4-BAD6-F12ABFFAB20C}"/>
              </a:ext>
            </a:extLst>
          </p:cNvPr>
          <p:cNvSpPr txBox="1">
            <a:spLocks/>
          </p:cNvSpPr>
          <p:nvPr/>
        </p:nvSpPr>
        <p:spPr bwMode="gray">
          <a:xfrm rot="18900000">
            <a:off x="2575677" y="2542806"/>
            <a:ext cx="2358577" cy="2361056"/>
          </a:xfrm>
          <a:prstGeom prst="rect">
            <a:avLst/>
          </a:prstGeom>
        </p:spPr>
        <p:txBody>
          <a:bodyPr vert="horz" wrap="square" lIns="0" tIns="0" rIns="0" bIns="0" rtlCol="0" anchor="b">
            <a:prstTxWarp prst="textArchUp">
              <a:avLst/>
            </a:prstTxWarp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b="1" dirty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53" name="Textplatzhalter 13">
            <a:extLst>
              <a:ext uri="{FF2B5EF4-FFF2-40B4-BE49-F238E27FC236}">
                <a16:creationId xmlns:a16="http://schemas.microsoft.com/office/drawing/2014/main" id="{647CBBC7-E6C2-2A66-70B5-2FA0709DE70E}"/>
              </a:ext>
            </a:extLst>
          </p:cNvPr>
          <p:cNvSpPr txBox="1">
            <a:spLocks/>
          </p:cNvSpPr>
          <p:nvPr/>
        </p:nvSpPr>
        <p:spPr bwMode="gray">
          <a:xfrm rot="2700000">
            <a:off x="2575677" y="2542805"/>
            <a:ext cx="2358577" cy="2361055"/>
          </a:xfrm>
          <a:prstGeom prst="rect">
            <a:avLst/>
          </a:prstGeom>
        </p:spPr>
        <p:txBody>
          <a:bodyPr vert="horz" wrap="square" lIns="0" tIns="0" rIns="0" bIns="0" rtlCol="0" anchor="b">
            <a:prstTxWarp prst="textArchUp">
              <a:avLst/>
            </a:prstTxWarp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b="1">
                <a:solidFill>
                  <a:schemeClr val="tx2"/>
                </a:solidFill>
              </a:rPr>
              <a:t>Text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54" name="Textplatzhalter 13">
            <a:extLst>
              <a:ext uri="{FF2B5EF4-FFF2-40B4-BE49-F238E27FC236}">
                <a16:creationId xmlns:a16="http://schemas.microsoft.com/office/drawing/2014/main" id="{4B9CBC52-E409-18A3-C2E2-9AE7B4B9328A}"/>
              </a:ext>
            </a:extLst>
          </p:cNvPr>
          <p:cNvSpPr txBox="1">
            <a:spLocks/>
          </p:cNvSpPr>
          <p:nvPr/>
        </p:nvSpPr>
        <p:spPr bwMode="gray">
          <a:xfrm rot="2700000">
            <a:off x="2575678" y="2542805"/>
            <a:ext cx="2358577" cy="2361055"/>
          </a:xfrm>
          <a:prstGeom prst="rect">
            <a:avLst/>
          </a:prstGeom>
        </p:spPr>
        <p:txBody>
          <a:bodyPr vert="horz" wrap="square" lIns="0" tIns="0" rIns="0" bIns="0" rtlCol="0" anchor="b">
            <a:prstTxWarp prst="textArchDown">
              <a:avLst/>
            </a:prstTxWarp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b="1">
                <a:solidFill>
                  <a:schemeClr val="tx2"/>
                </a:solidFill>
              </a:rPr>
              <a:t>Text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55" name="Textplatzhalter 13">
            <a:extLst>
              <a:ext uri="{FF2B5EF4-FFF2-40B4-BE49-F238E27FC236}">
                <a16:creationId xmlns:a16="http://schemas.microsoft.com/office/drawing/2014/main" id="{90AC5F6C-87DA-01FF-5ACC-404F04A72990}"/>
              </a:ext>
            </a:extLst>
          </p:cNvPr>
          <p:cNvSpPr txBox="1">
            <a:spLocks/>
          </p:cNvSpPr>
          <p:nvPr/>
        </p:nvSpPr>
        <p:spPr bwMode="gray">
          <a:xfrm rot="18900000">
            <a:off x="2575678" y="2542806"/>
            <a:ext cx="2358577" cy="2361056"/>
          </a:xfrm>
          <a:prstGeom prst="rect">
            <a:avLst/>
          </a:prstGeom>
        </p:spPr>
        <p:txBody>
          <a:bodyPr vert="horz" wrap="square" lIns="0" tIns="0" rIns="0" bIns="0" rtlCol="0" anchor="b">
            <a:prstTxWarp prst="textArchDown">
              <a:avLst/>
            </a:prstTxWarp>
            <a:spAutoFit/>
          </a:bodyPr>
          <a:lstStyle>
            <a:lvl1pPr marL="0" indent="0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None/>
              <a:defRPr lang="de-DE" sz="1300" kern="1200" dirty="0" smtClean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Wingdings" pitchFamily="2" charset="2"/>
              <a:buChar char="§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 algn="l" rtl="0" fontAlgn="base">
              <a:lnSpc>
                <a:spcPct val="950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buChar char="̵"/>
              <a:defRPr sz="1300" kern="120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1200" b="1">
                <a:solidFill>
                  <a:schemeClr val="tx2"/>
                </a:solidFill>
              </a:rPr>
              <a:t>Text</a:t>
            </a:r>
            <a:endParaRPr lang="en-US" sz="1400" b="1">
              <a:solidFill>
                <a:schemeClr val="tx2"/>
              </a:solidFill>
            </a:endParaRPr>
          </a:p>
        </p:txBody>
      </p:sp>
      <p:sp>
        <p:nvSpPr>
          <p:cNvPr id="56" name="Oval 52">
            <a:extLst>
              <a:ext uri="{FF2B5EF4-FFF2-40B4-BE49-F238E27FC236}">
                <a16:creationId xmlns:a16="http://schemas.microsoft.com/office/drawing/2014/main" id="{8C686D56-0CB9-98B4-E052-EDE5E28C5C2E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gray">
          <a:xfrm>
            <a:off x="2853888" y="2815224"/>
            <a:ext cx="1802156" cy="1801403"/>
          </a:xfrm>
          <a:prstGeom prst="ellipse">
            <a:avLst/>
          </a:prstGeom>
          <a:solidFill>
            <a:schemeClr val="bg1"/>
          </a:solidFill>
          <a:ln w="19050">
            <a:noFill/>
            <a:prstDash val="sysDot"/>
          </a:ln>
        </p:spPr>
        <p:txBody>
          <a:bodyPr wrap="none" anchor="ctr"/>
          <a:lstStyle>
            <a:lvl1pPr marL="177800" indent="-1778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801688" eaLnBrk="0" hangingPunct="0"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Futura"/>
              </a:rPr>
              <a:t>SWOT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  <a:sym typeface="Futura"/>
            </a:endParaRPr>
          </a:p>
        </p:txBody>
      </p:sp>
      <p:sp>
        <p:nvSpPr>
          <p:cNvPr id="57" name="Textplatzhalter 13">
            <a:extLst>
              <a:ext uri="{FF2B5EF4-FFF2-40B4-BE49-F238E27FC236}">
                <a16:creationId xmlns:a16="http://schemas.microsoft.com/office/drawing/2014/main" id="{93B1BAA4-366B-E548-9D6B-80EA444DDD11}"/>
              </a:ext>
            </a:extLst>
          </p:cNvPr>
          <p:cNvSpPr txBox="1">
            <a:spLocks/>
          </p:cNvSpPr>
          <p:nvPr/>
        </p:nvSpPr>
        <p:spPr bwMode="gray">
          <a:xfrm>
            <a:off x="747019" y="2229054"/>
            <a:ext cx="1398524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1200" b="1" cap="none">
                <a:solidFill>
                  <a:schemeClr val="accent1"/>
                </a:solidFill>
              </a:rPr>
              <a:t>Strengths</a:t>
            </a:r>
          </a:p>
        </p:txBody>
      </p:sp>
      <p:sp>
        <p:nvSpPr>
          <p:cNvPr id="58" name="Textplatzhalter 13">
            <a:extLst>
              <a:ext uri="{FF2B5EF4-FFF2-40B4-BE49-F238E27FC236}">
                <a16:creationId xmlns:a16="http://schemas.microsoft.com/office/drawing/2014/main" id="{D3C5A9B7-59A2-8D3F-E5A9-21E7A928B956}"/>
              </a:ext>
            </a:extLst>
          </p:cNvPr>
          <p:cNvSpPr txBox="1">
            <a:spLocks/>
          </p:cNvSpPr>
          <p:nvPr/>
        </p:nvSpPr>
        <p:spPr bwMode="gray">
          <a:xfrm>
            <a:off x="747019" y="4221317"/>
            <a:ext cx="1398524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1200" b="1" cap="none">
                <a:solidFill>
                  <a:schemeClr val="accent1"/>
                </a:solidFill>
              </a:rPr>
              <a:t>Opportunities</a:t>
            </a:r>
          </a:p>
        </p:txBody>
      </p:sp>
      <p:sp>
        <p:nvSpPr>
          <p:cNvPr id="59" name="Textplatzhalter 13">
            <a:extLst>
              <a:ext uri="{FF2B5EF4-FFF2-40B4-BE49-F238E27FC236}">
                <a16:creationId xmlns:a16="http://schemas.microsoft.com/office/drawing/2014/main" id="{4202C49A-6822-77C1-8F44-75B2E96A86E8}"/>
              </a:ext>
            </a:extLst>
          </p:cNvPr>
          <p:cNvSpPr txBox="1">
            <a:spLocks/>
          </p:cNvSpPr>
          <p:nvPr/>
        </p:nvSpPr>
        <p:spPr bwMode="gray">
          <a:xfrm>
            <a:off x="5423608" y="2229054"/>
            <a:ext cx="1398524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1200" b="1" cap="none">
                <a:solidFill>
                  <a:schemeClr val="accent1"/>
                </a:solidFill>
              </a:rPr>
              <a:t>Weaknesses</a:t>
            </a:r>
          </a:p>
        </p:txBody>
      </p:sp>
      <p:sp>
        <p:nvSpPr>
          <p:cNvPr id="60" name="Textplatzhalter 13">
            <a:extLst>
              <a:ext uri="{FF2B5EF4-FFF2-40B4-BE49-F238E27FC236}">
                <a16:creationId xmlns:a16="http://schemas.microsoft.com/office/drawing/2014/main" id="{3FB9B44B-E362-F8EC-2AFD-45C482D38AA0}"/>
              </a:ext>
            </a:extLst>
          </p:cNvPr>
          <p:cNvSpPr txBox="1">
            <a:spLocks/>
          </p:cNvSpPr>
          <p:nvPr/>
        </p:nvSpPr>
        <p:spPr bwMode="gray">
          <a:xfrm>
            <a:off x="5423608" y="4221317"/>
            <a:ext cx="1398524" cy="184666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defPPr>
              <a:defRPr lang="de-DE"/>
            </a:defPPr>
            <a:lvl1pPr marL="0" indent="0">
              <a:lnSpc>
                <a:spcPct val="100000"/>
              </a:lnSpc>
              <a:spcBef>
                <a:spcPts val="400"/>
              </a:spcBef>
              <a:buFont typeface="Arial" pitchFamily="34" charset="0"/>
              <a:buNone/>
              <a:defRPr sz="1300" cap="all">
                <a:solidFill>
                  <a:schemeClr val="tx2"/>
                </a:solidFill>
                <a:latin typeface="+mn-lt"/>
                <a:ea typeface="Verdana" pitchFamily="34" charset="0"/>
                <a:cs typeface="Verdana" pitchFamily="34" charset="0"/>
              </a:defRPr>
            </a:lvl1pPr>
            <a:lvl2pPr marL="180975" indent="-180975">
              <a:lnSpc>
                <a:spcPct val="95000"/>
              </a:lnSpc>
              <a:spcBef>
                <a:spcPts val="400"/>
              </a:spcBef>
              <a:buFont typeface="Wingdings" pitchFamily="2" charset="2"/>
              <a:buChar char="§"/>
              <a:defRPr sz="1300">
                <a:latin typeface="+mn-lt"/>
                <a:ea typeface="Verdana" pitchFamily="34" charset="0"/>
                <a:cs typeface="Verdana" pitchFamily="34" charset="0"/>
              </a:defRPr>
            </a:lvl2pPr>
            <a:lvl3pPr marL="361950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3pPr>
            <a:lvl4pPr marL="534988" indent="-173038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4pPr>
            <a:lvl5pPr marL="715963" indent="-180975">
              <a:lnSpc>
                <a:spcPct val="95000"/>
              </a:lnSpc>
              <a:spcBef>
                <a:spcPts val="400"/>
              </a:spcBef>
              <a:buFont typeface="Arial" pitchFamily="34" charset="0"/>
              <a:buChar char="̵"/>
              <a:defRPr sz="1300">
                <a:latin typeface="+mn-lt"/>
                <a:ea typeface="Verdana" pitchFamily="34" charset="0"/>
                <a:cs typeface="Verdana" pitchFamily="34" charset="0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latin typeface="+mn-lt"/>
              </a:defRPr>
            </a:lvl9pPr>
          </a:lstStyle>
          <a:p>
            <a:r>
              <a:rPr lang="en-US" sz="1200" b="1" cap="none">
                <a:solidFill>
                  <a:schemeClr val="accent1"/>
                </a:solidFill>
              </a:rPr>
              <a:t>Threats</a:t>
            </a:r>
          </a:p>
        </p:txBody>
      </p:sp>
      <p:sp>
        <p:nvSpPr>
          <p:cNvPr id="61" name="Inhaltsplatzhalter 2">
            <a:extLst>
              <a:ext uri="{FF2B5EF4-FFF2-40B4-BE49-F238E27FC236}">
                <a16:creationId xmlns:a16="http://schemas.microsoft.com/office/drawing/2014/main" id="{F66C3F3A-0ACC-CFC1-D5C2-4E84F0206695}"/>
              </a:ext>
            </a:extLst>
          </p:cNvPr>
          <p:cNvSpPr txBox="1">
            <a:spLocks/>
          </p:cNvSpPr>
          <p:nvPr/>
        </p:nvSpPr>
        <p:spPr>
          <a:xfrm>
            <a:off x="747019" y="2601906"/>
            <a:ext cx="139852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endParaRPr lang="en-US" sz="1200" dirty="0"/>
          </a:p>
        </p:txBody>
      </p:sp>
      <p:sp>
        <p:nvSpPr>
          <p:cNvPr id="62" name="Inhaltsplatzhalter 2">
            <a:extLst>
              <a:ext uri="{FF2B5EF4-FFF2-40B4-BE49-F238E27FC236}">
                <a16:creationId xmlns:a16="http://schemas.microsoft.com/office/drawing/2014/main" id="{4A4060CD-1EEA-505B-0CEC-8D76F8B16A16}"/>
              </a:ext>
            </a:extLst>
          </p:cNvPr>
          <p:cNvSpPr txBox="1">
            <a:spLocks/>
          </p:cNvSpPr>
          <p:nvPr/>
        </p:nvSpPr>
        <p:spPr>
          <a:xfrm>
            <a:off x="747019" y="4614206"/>
            <a:ext cx="1398524" cy="36933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endParaRPr lang="en-US" sz="1200"/>
          </a:p>
        </p:txBody>
      </p:sp>
      <p:sp>
        <p:nvSpPr>
          <p:cNvPr id="63" name="Inhaltsplatzhalter 2">
            <a:extLst>
              <a:ext uri="{FF2B5EF4-FFF2-40B4-BE49-F238E27FC236}">
                <a16:creationId xmlns:a16="http://schemas.microsoft.com/office/drawing/2014/main" id="{6EC5A75F-C074-1F77-A063-4595EA4ED994}"/>
              </a:ext>
            </a:extLst>
          </p:cNvPr>
          <p:cNvSpPr txBox="1">
            <a:spLocks/>
          </p:cNvSpPr>
          <p:nvPr/>
        </p:nvSpPr>
        <p:spPr>
          <a:xfrm>
            <a:off x="5423608" y="2601906"/>
            <a:ext cx="13985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endParaRPr lang="en-US" sz="1200"/>
          </a:p>
        </p:txBody>
      </p:sp>
      <p:sp>
        <p:nvSpPr>
          <p:cNvPr id="64" name="Inhaltsplatzhalter 2">
            <a:extLst>
              <a:ext uri="{FF2B5EF4-FFF2-40B4-BE49-F238E27FC236}">
                <a16:creationId xmlns:a16="http://schemas.microsoft.com/office/drawing/2014/main" id="{F036BC0B-322C-0650-3C32-C82FA628C977}"/>
              </a:ext>
            </a:extLst>
          </p:cNvPr>
          <p:cNvSpPr txBox="1">
            <a:spLocks/>
          </p:cNvSpPr>
          <p:nvPr/>
        </p:nvSpPr>
        <p:spPr>
          <a:xfrm>
            <a:off x="5423608" y="4614206"/>
            <a:ext cx="13985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725" indent="-2222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20725" indent="-21748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900113" indent="-1936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1136650" indent="-1857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/>
              <a:t>Lorem ipsum dolor sit </a:t>
            </a:r>
            <a:r>
              <a:rPr lang="en-US" sz="1200" err="1"/>
              <a:t>amet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0478876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MPOWERCHARTSPROPERTIES_B_0" val="AAAAAAH//////////wEAAAAAAAAAAAAAACoqIFRoaXMgaXMgYSBMaXRlREIgZmlsZSAqKgcEAP////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//////////AQAAAAAAAAAAAAAAEQAAAFByb3BlcnR5RG9jdW1lbnRzAgAAAAAAAAAFAAAACQAAAF9pZD0kLl9pZAEDAAAAAAADAAAAAQADAAAAIwAAAENvbWJpSW5kZXg9JC5OYW1lICsgJ18nICsgJC5WZXJzaW9uAQQAAAAAAAQAAAABAAQAAAA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P///////wAAAAAAAP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YBAQEBAQEBAQEBAQEBAQIAAAAAAAAAAwAAAAMAAAAA/////wQAMwwAAAAAAAAAAAAAIAD///////////////8AAAD///////////////8DAAAAAgD///////8DAAAAAgD///////8DAAAAAgD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8BACAA////////////////AAAO////////Aw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gADAP///////wQAAAACABAACwTRfQ5FaXFIk1XpU0ZanpEFAAAAAAADAAAAAAADAAAAAwADAAAAAAD///////8DAAAAAAD///////8DAAEA////////BAAAAAMAEAALG0w/MwTyCU2UuZFa1qTiEQUAAAABAAMAAAACAAM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////8EAPALAAAAAAAAAAAAACAB////////////////AAAA////////////////BAAAAAMA////////BAAAAAMA////////BAAAAAMA////////BAAAAAMA////////BAAAAAMA////////BAAAAAMA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AQAgAf///////////////wAADv///////wQAAAACAP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/wIAAQEDAAAAAgD///////8aAAZMaW5rZWRTaGFwZXNEYXRhUHJvcGVydHlfMAUAAAAAAAQAAAADAAQAAAABAAMABgEDAAAAAwD///////8lAAZMaW5rZWRTaGFwZVByZXNlbnRhdGlvblNldHRpbmdzRGF0YV8wBQAAAAEABAAAAAAABAAAAAIABAAAAAAA////////BAAAAAAA////////BAAAAAAA////////BAAAAAAA////////BAAAAAAA////////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/////AgCODgAAAAAAAAAAAAD/////gwCDAAAABV9pZAAQAAAABATRfQ5FaXFIk1XpU0ZanpEDRGF0YQAbAAAABExpbmtlZFNoYXBlRGF0YQAFAAAAAAACTmFtZQAZAAAATGlua2VkU2hhcGVzRGF0YVByb3BlcnR5ABBWZXJzaW9uAAAAAAAJTGFzdFdyaXRlAHPGcCyHAQAAAAEA/////8YAxgAAAAVfaWQAEAAAAAQbTD8zBPIJTZS5kVrWpOIRA0RhdGEAUwAAAAhQcmVzZW50YXRpb25TY2FubmVkRm9yTGlua2VkU2hhcGVzAAECTnVtYmVyRm9ybWF0U2VwYXJhdG9yTW9kZQAKAAAAQXV0b21hdGljAAACTmFtZQAkAAAATGlua2VkU2hhcGVQcmVzZW50YXRpb25TZXR0aW5nc0RhdGEAEFZlcnNpb24AAAAAAAlMYXN0V3JpdGUAssZwLIc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"/>
  <p:tag name="EMPOWERCHARTSPROPERTIES_SLOT" val="B"/>
  <p:tag name="EMPOWERCHARTSPROPERTIES_LASTWRITEDATE" val="638156746011635903"/>
  <p:tag name="EMPOWERCHARTSPROPERTIES_B_LENGTH" val="24576"/>
  <p:tag name="GRUNT-HP-YDH21T" val="pQAAAA=="/>
  <p:tag name="THINKCELLUNDODONOTDELETE" val="0"/>
  <p:tag name="THINKCELLPRESENTATIONDONOTDELETE" val="&lt;?xml version=&quot;1.0&quot; encoding=&quot;UTF-16&quot; standalone=&quot;yes&quot;?&gt;&lt;root reqver=&quot;28224&quot;&gt;&lt;version val=&quot;3572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d %1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00000000000000000000E+00&quot;&gt;&lt;m_msothmcolidx val=&quot;0&quot;/&gt;&lt;m_rgb r=&quot;00&quot; g=&quot;4C&quot; b=&quot;DE&quot;/&gt;&lt;/elem&gt;&lt;/m_vecMRU&gt;&lt;/m_mruColor&gt;&lt;m_eweekdayFirstOfWeek val=&quot;1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bV_xbKzuGU5dOqIAas64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0iChSfggehlxl0wJtNg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PhzZcxQJVS7AYbU9o9H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Gr9QNEPsUbJFdHx1j1M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osjanSvR2BRNk1T73vj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8s3MzP2UOHQetFjtBP.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RLR2egRACnvVVYnofyq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TUPqmAegLRBBR03yO2L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qu6PPRfjEOxN4czDL8Hm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_qu6PPRfjEOxN4czDL8Hm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SKIP_CDCHECK" val="True"/>
</p:tagLst>
</file>

<file path=ppt/theme/theme1.xml><?xml version="1.0" encoding="utf-8"?>
<a:theme xmlns:a="http://schemas.openxmlformats.org/drawingml/2006/main" name="1_think-cell 2025">
  <a:themeElements>
    <a:clrScheme name="think-cell Color Theme">
      <a:dk1>
        <a:srgbClr val="080808"/>
      </a:dk1>
      <a:lt1>
        <a:srgbClr val="FFFFFF"/>
      </a:lt1>
      <a:dk2>
        <a:srgbClr val="525252"/>
      </a:dk2>
      <a:lt2>
        <a:srgbClr val="EFEFF1"/>
      </a:lt2>
      <a:accent1>
        <a:srgbClr val="2972FF"/>
      </a:accent1>
      <a:accent2>
        <a:srgbClr val="1BBC9B"/>
      </a:accent2>
      <a:accent3>
        <a:srgbClr val="E4941B"/>
      </a:accent3>
      <a:accent4>
        <a:srgbClr val="D9E9FF"/>
      </a:accent4>
      <a:accent5>
        <a:srgbClr val="8EC1FF"/>
      </a:accent5>
      <a:accent6>
        <a:srgbClr val="A1A1A1"/>
      </a:accent6>
      <a:hlink>
        <a:srgbClr val="0070B0"/>
      </a:hlink>
      <a:folHlink>
        <a:srgbClr val="C52536"/>
      </a:folHlink>
    </a:clrScheme>
    <a:fontScheme name="think-c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 w="9525">
          <a:noFill/>
        </a:ln>
      </a:spPr>
      <a:bodyPr lIns="72000" tIns="72000" rIns="72000" bIns="72000" rtlCol="0" anchor="ctr"/>
      <a:lstStyle>
        <a:defPPr algn="l">
          <a:defRPr sz="1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wrap="square" lIns="0" tIns="0" rIns="0" bIns="0" rtlCol="0">
        <a:spAutoFit/>
      </a:bodyPr>
      <a:lstStyle>
        <a:defPPr marL="0" indent="0" algn="l">
          <a:buNone/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BC72CD53-A9E9-4AFE-8A78-ACCE27413D4E}" vid="{8EC881E7-72DA-4F7C-896C-42699F70B9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CAD090FCB6C41B211BDAFA3947C73" ma:contentTypeVersion="16" ma:contentTypeDescription="Create a new document." ma:contentTypeScope="" ma:versionID="301482ed4773fabb76b6807e36728f3a">
  <xsd:schema xmlns:xsd="http://www.w3.org/2001/XMLSchema" xmlns:xs="http://www.w3.org/2001/XMLSchema" xmlns:p="http://schemas.microsoft.com/office/2006/metadata/properties" xmlns:ns2="40b3a238-e851-4bda-be3d-1ed623dfc157" xmlns:ns3="4bd4d397-a849-4111-8caa-2cd1909bb285" targetNamespace="http://schemas.microsoft.com/office/2006/metadata/properties" ma:root="true" ma:fieldsID="6695e88c5ab114dadcea6b20c86d0095" ns2:_="" ns3:_="">
    <xsd:import namespace="40b3a238-e851-4bda-be3d-1ed623dfc157"/>
    <xsd:import namespace="4bd4d397-a849-4111-8caa-2cd1909bb28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3a238-e851-4bda-be3d-1ed623dfc1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14de46d-d306-4096-aa35-c0c8680c10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d4d397-a849-4111-8caa-2cd1909bb285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21f2e69d-9d44-4842-ab62-01f6b5913424}" ma:internalName="TaxCatchAll" ma:showField="CatchAllData" ma:web="4bd4d397-a849-4111-8caa-2cd1909bb2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0b3a238-e851-4bda-be3d-1ed623dfc157">
      <Terms xmlns="http://schemas.microsoft.com/office/infopath/2007/PartnerControls"/>
    </lcf76f155ced4ddcb4097134ff3c332f>
    <TaxCatchAll xmlns="4bd4d397-a849-4111-8caa-2cd1909bb285" xsi:nil="true"/>
  </documentManagement>
</p:properties>
</file>

<file path=customXml/itemProps1.xml><?xml version="1.0" encoding="utf-8"?>
<ds:datastoreItem xmlns:ds="http://schemas.openxmlformats.org/officeDocument/2006/customXml" ds:itemID="{7F0779FC-BAB6-4FE1-8F03-7B851C8564C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0b3a238-e851-4bda-be3d-1ed623dfc157"/>
    <ds:schemaRef ds:uri="4bd4d397-a849-4111-8caa-2cd1909bb2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E3558B5-E141-4BA3-B09B-C0FEE9DE47F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FBD101-2CEA-4DF6-847E-490FB9BEC9A4}">
  <ds:schemaRefs>
    <ds:schemaRef ds:uri="http://schemas.microsoft.com/office/2006/metadata/properties"/>
    <ds:schemaRef ds:uri="http://schemas.microsoft.com/office/infopath/2007/PartnerControls"/>
    <ds:schemaRef ds:uri="40b3a238-e851-4bda-be3d-1ed623dfc157"/>
    <ds:schemaRef ds:uri="4bd4d397-a849-4111-8caa-2cd1909bb2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Matrices, SWOT Analyses</Template>
  <TotalTime>0</TotalTime>
  <Words>424</Words>
  <Application>Microsoft Office PowerPoint</Application>
  <PresentationFormat>Widescreen</PresentationFormat>
  <Paragraphs>90</Paragraphs>
  <Slides>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League Spartan</vt:lpstr>
      <vt:lpstr>Poppins</vt:lpstr>
      <vt:lpstr>Symbol</vt:lpstr>
      <vt:lpstr>Wingdings</vt:lpstr>
      <vt:lpstr>1_think-cell 2025</vt:lpstr>
      <vt:lpstr>think-cell Slide</vt:lpstr>
      <vt:lpstr>SWOT analysis templates</vt:lpstr>
      <vt:lpstr>Use think-cell to update your SWOT analysis template in seconds</vt:lpstr>
      <vt:lpstr>SWOT analysis I</vt:lpstr>
      <vt:lpstr>SWOT analysis II</vt:lpstr>
      <vt:lpstr>SWOT analysis dashboard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Charlotte Roussel</cp:lastModifiedBy>
  <cp:revision>28</cp:revision>
  <dcterms:created xsi:type="dcterms:W3CDTF">2025-07-24T16:06:10Z</dcterms:created>
  <dcterms:modified xsi:type="dcterms:W3CDTF">2025-08-11T07:03:18Z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0x010100BF6CAD090FCB6C41B211BDAFA3947C73</vt:lpwstr>
  </property>
</Properties>
</file>