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259" r:id="rId5"/>
    <p:sldId id="2147477603" r:id="rId6"/>
    <p:sldId id="2147473247" r:id="rId7"/>
    <p:sldId id="2147473248" r:id="rId8"/>
    <p:sldId id="2147473250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FF666-83BA-468E-AD22-106703A27706}" v="521" dt="2025-07-24T16:06:10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89" autoAdjust="0"/>
    <p:restoredTop sz="84988" autoAdjust="0"/>
  </p:normalViewPr>
  <p:slideViewPr>
    <p:cSldViewPr snapToGrid="0">
      <p:cViewPr varScale="1">
        <p:scale>
          <a:sx n="154" d="100"/>
          <a:sy n="154" d="100"/>
        </p:scale>
        <p:origin x="428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912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96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hyperlink" Target="https://server.think-cell.com/portal/en/trial.srf?utm_source=think-cell&amp;utm_medium=templates&amp;utm_campaign=template-en-swot-072025&amp;utm_term=swot-072025&amp;utm_content=swot-072025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7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649" y="2949321"/>
            <a:ext cx="6940876" cy="609398"/>
          </a:xfrm>
        </p:spPr>
        <p:txBody>
          <a:bodyPr vert="horz"/>
          <a:lstStyle/>
          <a:p>
            <a:r>
              <a:rPr lang="en-US" noProof="0" dirty="0"/>
              <a:t>SWOT analysis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 dirty="0"/>
              <a:t>Create professional slides faster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think-cell |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1058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631F1067-7F46-D06E-1357-A32245DB18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1258546"/>
                  </p:ext>
                </p:extLst>
              </p:nvPr>
            </p:nvGraphicFramePr>
            <p:xfrm>
              <a:off x="6274191" y="1974214"/>
              <a:ext cx="2151063" cy="1211263"/>
            </p:xfrm>
            <a:graphic>
              <a:graphicData uri="http://schemas.microsoft.com/office/powerpoint/2016/slidezoom">
                <pslz:sldZm>
                  <pslz:sldZmObj sldId="2147473247" cId="2394181834">
                    <pslz:zmPr id="{6BDA4675-1743-4346-B003-CA2797F2780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extLst>
                  <a:ext uri="{FF2B5EF4-FFF2-40B4-BE49-F238E27FC236}">
                    <a16:creationId xmlns:a16="http://schemas.microsoft.com/office/drawing/2014/main" id="{631F1067-7F46-D06E-1357-A32245DB18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4191" y="1974214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DF07E912-E314-FB76-73F1-E05150EA3C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7061084"/>
                  </p:ext>
                </p:extLst>
              </p:nvPr>
            </p:nvGraphicFramePr>
            <p:xfrm>
              <a:off x="6274191" y="3502026"/>
              <a:ext cx="2151063" cy="1211263"/>
            </p:xfrm>
            <a:graphic>
              <a:graphicData uri="http://schemas.microsoft.com/office/powerpoint/2016/slidezoom">
                <pslz:sldZm>
                  <pslz:sldZmObj sldId="2147473248" cId="3273484738">
                    <pslz:zmPr id="{189571B0-6570-44A1-BEC1-795F7AB6148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extLst>
                  <a:ext uri="{FF2B5EF4-FFF2-40B4-BE49-F238E27FC236}">
                    <a16:creationId xmlns:a16="http://schemas.microsoft.com/office/drawing/2014/main" id="{DF07E912-E314-FB76-73F1-E05150EA3C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4191" y="3502026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9F989ED4-09AA-4E9F-B783-915F42A5CD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7885544"/>
                  </p:ext>
                </p:extLst>
              </p:nvPr>
            </p:nvGraphicFramePr>
            <p:xfrm>
              <a:off x="6274191" y="4995864"/>
              <a:ext cx="2151063" cy="1211263"/>
            </p:xfrm>
            <a:graphic>
              <a:graphicData uri="http://schemas.microsoft.com/office/powerpoint/2016/slidezoom">
                <pslz:sldZm>
                  <pslz:sldZmObj sldId="2147473250" cId="2047887662">
                    <pslz:zmPr id="{731D0AB7-A0F1-4861-9003-90973CC24DE4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extLst>
                  <a:ext uri="{FF2B5EF4-FFF2-40B4-BE49-F238E27FC236}">
                    <a16:creationId xmlns:a16="http://schemas.microsoft.com/office/drawing/2014/main" id="{9F989ED4-09AA-4E9F-B783-915F42A5CD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4191" y="4995864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/>
          <a:lstStyle/>
          <a:p>
            <a:r>
              <a:rPr lang="en-US" noProof="0" dirty="0"/>
              <a:t>You can use think-cell to update your SWOT analysis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How to use and adapt a SWOT analysis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SWOT analysis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Use your brand colors for texts and elements at different levels, such as headlines, copy, and backgrounds.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Populate the SWOT analysis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Add the relevant strengths, weaknesses, opportunities and threats you have identified for your project. 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dirty="0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 dirty="0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 dirty="0"/>
              <a:t>Try for 30 days, no credit card required and no cancellation necessary.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spcAft>
                <a:spcPts val="110"/>
              </a:spcAft>
            </a:pPr>
            <a:r>
              <a:rPr lang="en-US" b="1" noProof="0" dirty="0">
                <a:solidFill>
                  <a:schemeClr val="accent1"/>
                </a:solidFill>
                <a:latin typeface="Arial" panose="020B0604020202020204" pitchFamily="34" charset="0"/>
              </a:rPr>
              <a:t>Guide to using think-cell slide templates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25388-B918-2961-2E6F-CA83479F4C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hlinkClick r:id="rId12" highlightClick="1"/>
              <a:extLst>
                <a:ext uri="{FF2B5EF4-FFF2-40B4-BE49-F238E27FC236}">
                  <a16:creationId xmlns:a16="http://schemas.microsoft.com/office/drawing/2014/main" id="{19A7DC3B-BCA5-12E8-8AC3-2FABF5DB37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4F429-1DD0-A34E-BDAC-7B00B0CF5B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7405" y="4283845"/>
            <a:ext cx="1647276" cy="345849"/>
            <a:chOff x="8807405" y="4283845"/>
            <a:chExt cx="1647276" cy="345849"/>
          </a:xfrm>
        </p:grpSpPr>
        <p:sp>
          <p:nvSpPr>
            <p:cNvPr id="20" name="Rectangle 19">
              <a:hlinkClick r:id="rId12"/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hlinkClick r:id="rId12" highlightClick="1"/>
              <a:extLst>
                <a:ext uri="{FF2B5EF4-FFF2-40B4-BE49-F238E27FC236}">
                  <a16:creationId xmlns:a16="http://schemas.microsoft.com/office/drawing/2014/main" id="{0309E3EA-BCC1-FEE9-E7ED-1A289B4D49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7405" y="4288930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647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9" imgH="350" progId="TCLayout.ActiveDocument.1">
                  <p:embed/>
                </p:oleObj>
              </mc:Choice>
              <mc:Fallback>
                <p:oleObj name="think-cell Slide" r:id="rId13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42538E75-C6F1-6F83-48D4-59AEE900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SWOT analysis 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F61103-44CF-E43F-56D5-6A995FB8EB55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121728" y="2165158"/>
            <a:ext cx="4295973" cy="194873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20762" y="1557338"/>
            <a:ext cx="5399088" cy="612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vert="horz" wrap="none" lIns="90488" tIns="168275" rIns="0" bIns="16986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Internal factors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2CB8D3-9520-AC82-E8F4-32A848615AD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19851" y="1557338"/>
            <a:ext cx="5400675" cy="612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vert="horz" wrap="none" lIns="92075" tIns="168275" rIns="0" bIns="16986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>
                <a:solidFill>
                  <a:prstClr val="white"/>
                </a:solidFill>
                <a:ea typeface="League Spartan" charset="0"/>
                <a:cs typeface="Poppins" pitchFamily="2" charset="77"/>
              </a:rPr>
              <a:t>Ex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ternal factors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9D5BD7F-9CE5-CCA8-8AC1-8FD3618C564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020762" y="2170113"/>
            <a:ext cx="5399088" cy="193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0488" tIns="90488" rIns="0" bIns="4921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League Spartan" charset="0"/>
                <a:cs typeface="Poppins" pitchFamily="2" charset="77"/>
              </a:rPr>
              <a:t>Strengths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53344DD-9F2B-4799-9CDB-2B1D6E0DF86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19851" y="2170113"/>
            <a:ext cx="5400675" cy="19367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2075" tIns="90488" rIns="0" bIns="4921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Opportunities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9848437-CA3B-AD5B-BC10-15BAA92DBB0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020762" y="4106862"/>
            <a:ext cx="5399088" cy="19510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0488" tIns="92075" rIns="0" bIns="5048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Weaknesses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C81C52E-7E12-B16D-6069-75300699350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19851" y="4106862"/>
            <a:ext cx="5400675" cy="1951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2075" tIns="92075" rIns="0" bIns="5048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Threats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FDD23EC-4B87-EE9E-9E29-9B1C66D074B9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07988" y="2170113"/>
            <a:ext cx="612775" cy="193675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vert="vert270" wrap="none" lIns="168275" tIns="0" rIns="169863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9BA2F6F-39BD-EFB8-A250-FE430541FE6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7988" y="4106862"/>
            <a:ext cx="612775" cy="19510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vert="vert270" wrap="none" lIns="168275" tIns="1588" rIns="169863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>
                <a:solidFill>
                  <a:schemeClr val="bg1"/>
                </a:solidFill>
                <a:cs typeface="Poppins" pitchFamily="2" charset="77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941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894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44">
            <a:extLst>
              <a:ext uri="{FF2B5EF4-FFF2-40B4-BE49-F238E27FC236}">
                <a16:creationId xmlns:a16="http://schemas.microsoft.com/office/drawing/2014/main" id="{7ADA5DFD-243E-0621-0B76-D5F4C61D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SWOT analysis II</a:t>
            </a:r>
          </a:p>
        </p:txBody>
      </p:sp>
      <p:cxnSp>
        <p:nvCxnSpPr>
          <p:cNvPr id="21" name="Gerade Verbindung 22">
            <a:extLst>
              <a:ext uri="{FF2B5EF4-FFF2-40B4-BE49-F238E27FC236}">
                <a16:creationId xmlns:a16="http://schemas.microsoft.com/office/drawing/2014/main" id="{6AB9DE90-932F-1F3F-4AAA-04202E7E0D82}"/>
              </a:ext>
            </a:extLst>
          </p:cNvPr>
          <p:cNvCxnSpPr>
            <a:cxnSpLocks/>
          </p:cNvCxnSpPr>
          <p:nvPr/>
        </p:nvCxnSpPr>
        <p:spPr bwMode="gray">
          <a:xfrm>
            <a:off x="419100" y="4304578"/>
            <a:ext cx="402647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2">
            <a:extLst>
              <a:ext uri="{FF2B5EF4-FFF2-40B4-BE49-F238E27FC236}">
                <a16:creationId xmlns:a16="http://schemas.microsoft.com/office/drawing/2014/main" id="{DEDB203D-CA32-5D35-D7C3-AA8E411F2106}"/>
              </a:ext>
            </a:extLst>
          </p:cNvPr>
          <p:cNvCxnSpPr>
            <a:cxnSpLocks/>
          </p:cNvCxnSpPr>
          <p:nvPr/>
        </p:nvCxnSpPr>
        <p:spPr bwMode="gray">
          <a:xfrm>
            <a:off x="419100" y="2060039"/>
            <a:ext cx="449336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D55DFD00-B227-CB1A-B6BA-0E50B3D9AF41}"/>
              </a:ext>
            </a:extLst>
          </p:cNvPr>
          <p:cNvSpPr txBox="1">
            <a:spLocks/>
          </p:cNvSpPr>
          <p:nvPr/>
        </p:nvSpPr>
        <p:spPr bwMode="gray">
          <a:xfrm>
            <a:off x="419101" y="1640502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 dirty="0">
                <a:solidFill>
                  <a:schemeClr val="tx1"/>
                </a:solidFill>
              </a:rPr>
              <a:t>Strengths</a:t>
            </a:r>
          </a:p>
        </p:txBody>
      </p:sp>
      <p:cxnSp>
        <p:nvCxnSpPr>
          <p:cNvPr id="24" name="Gerade Verbindung 22">
            <a:extLst>
              <a:ext uri="{FF2B5EF4-FFF2-40B4-BE49-F238E27FC236}">
                <a16:creationId xmlns:a16="http://schemas.microsoft.com/office/drawing/2014/main" id="{1E2ABF31-4BB8-CBA6-226A-008E4CDA78EF}"/>
              </a:ext>
            </a:extLst>
          </p:cNvPr>
          <p:cNvCxnSpPr>
            <a:cxnSpLocks/>
          </p:cNvCxnSpPr>
          <p:nvPr/>
        </p:nvCxnSpPr>
        <p:spPr bwMode="gray">
          <a:xfrm>
            <a:off x="7317632" y="2060039"/>
            <a:ext cx="449336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2">
            <a:extLst>
              <a:ext uri="{FF2B5EF4-FFF2-40B4-BE49-F238E27FC236}">
                <a16:creationId xmlns:a16="http://schemas.microsoft.com/office/drawing/2014/main" id="{488FF076-4BB1-852E-9B66-B7E50AA2A05F}"/>
              </a:ext>
            </a:extLst>
          </p:cNvPr>
          <p:cNvCxnSpPr>
            <a:cxnSpLocks/>
          </p:cNvCxnSpPr>
          <p:nvPr/>
        </p:nvCxnSpPr>
        <p:spPr bwMode="gray">
          <a:xfrm>
            <a:off x="7677984" y="4304578"/>
            <a:ext cx="4128961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74ACDC0A-A96B-F82E-B387-875EE68D0A84}"/>
              </a:ext>
            </a:extLst>
          </p:cNvPr>
          <p:cNvSpPr txBox="1">
            <a:spLocks/>
          </p:cNvSpPr>
          <p:nvPr/>
        </p:nvSpPr>
        <p:spPr bwMode="gray">
          <a:xfrm>
            <a:off x="419101" y="3885041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>
                <a:solidFill>
                  <a:schemeClr val="tx1"/>
                </a:solidFill>
              </a:rPr>
              <a:t>Opportunities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67CA46CB-1B63-C25A-13D5-96B1C9405826}"/>
              </a:ext>
            </a:extLst>
          </p:cNvPr>
          <p:cNvSpPr txBox="1">
            <a:spLocks/>
          </p:cNvSpPr>
          <p:nvPr/>
        </p:nvSpPr>
        <p:spPr bwMode="gray">
          <a:xfrm>
            <a:off x="8353989" y="1640502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>
                <a:solidFill>
                  <a:schemeClr val="tx1"/>
                </a:solidFill>
              </a:rPr>
              <a:t>Weaknesses</a:t>
            </a:r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3F291FCF-3518-C364-582D-3AB30BD37135}"/>
              </a:ext>
            </a:extLst>
          </p:cNvPr>
          <p:cNvSpPr txBox="1">
            <a:spLocks/>
          </p:cNvSpPr>
          <p:nvPr/>
        </p:nvSpPr>
        <p:spPr bwMode="gray">
          <a:xfrm>
            <a:off x="8353989" y="3885041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>
                <a:solidFill>
                  <a:schemeClr val="tx1"/>
                </a:solidFill>
              </a:rPr>
              <a:t>Threats</a:t>
            </a:r>
          </a:p>
        </p:txBody>
      </p:sp>
      <p:grpSp>
        <p:nvGrpSpPr>
          <p:cNvPr id="29" name="Gruppieren 50">
            <a:extLst>
              <a:ext uri="{FF2B5EF4-FFF2-40B4-BE49-F238E27FC236}">
                <a16:creationId xmlns:a16="http://schemas.microsoft.com/office/drawing/2014/main" id="{2F33BE8F-E99F-7CDD-B62A-5A16D75B031F}"/>
              </a:ext>
            </a:extLst>
          </p:cNvPr>
          <p:cNvGrpSpPr>
            <a:grpSpLocks/>
          </p:cNvGrpSpPr>
          <p:nvPr/>
        </p:nvGrpSpPr>
        <p:grpSpPr bwMode="gray">
          <a:xfrm>
            <a:off x="4459526" y="2060039"/>
            <a:ext cx="3272948" cy="3279938"/>
            <a:chOff x="4440861" y="1798790"/>
            <a:chExt cx="3506593" cy="3514082"/>
          </a:xfrm>
        </p:grpSpPr>
        <p:sp>
          <p:nvSpPr>
            <p:cNvPr id="30" name="Rechteck 26">
              <a:extLst>
                <a:ext uri="{FF2B5EF4-FFF2-40B4-BE49-F238E27FC236}">
                  <a16:creationId xmlns:a16="http://schemas.microsoft.com/office/drawing/2014/main" id="{5909FE05-35D1-D49F-B4A2-7374DE4552B6}"/>
                </a:ext>
              </a:extLst>
            </p:cNvPr>
            <p:cNvSpPr>
              <a:spLocks/>
            </p:cNvSpPr>
            <p:nvPr/>
          </p:nvSpPr>
          <p:spPr bwMode="gray">
            <a:xfrm rot="8100000">
              <a:off x="4811141" y="1798790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1" name="Rechteck 26">
              <a:extLst>
                <a:ext uri="{FF2B5EF4-FFF2-40B4-BE49-F238E27FC236}">
                  <a16:creationId xmlns:a16="http://schemas.microsoft.com/office/drawing/2014/main" id="{929D7D5F-7694-926E-5C29-EA2DC5C30812}"/>
                </a:ext>
              </a:extLst>
            </p:cNvPr>
            <p:cNvSpPr>
              <a:spLocks/>
            </p:cNvSpPr>
            <p:nvPr/>
          </p:nvSpPr>
          <p:spPr bwMode="gray">
            <a:xfrm rot="13500000" flipH="1">
              <a:off x="6352748" y="1798790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2" name="Rechteck 26">
              <a:extLst>
                <a:ext uri="{FF2B5EF4-FFF2-40B4-BE49-F238E27FC236}">
                  <a16:creationId xmlns:a16="http://schemas.microsoft.com/office/drawing/2014/main" id="{5AA5F416-4A63-5F20-4678-AAE431B1EEF0}"/>
                </a:ext>
              </a:extLst>
            </p:cNvPr>
            <p:cNvSpPr>
              <a:spLocks/>
            </p:cNvSpPr>
            <p:nvPr/>
          </p:nvSpPr>
          <p:spPr bwMode="gray">
            <a:xfrm rot="13500000" flipV="1">
              <a:off x="4811141" y="3347886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3" name="Rechteck 26">
              <a:extLst>
                <a:ext uri="{FF2B5EF4-FFF2-40B4-BE49-F238E27FC236}">
                  <a16:creationId xmlns:a16="http://schemas.microsoft.com/office/drawing/2014/main" id="{00D4D6A4-69CB-8E26-CDA0-28CC5C870474}"/>
                </a:ext>
              </a:extLst>
            </p:cNvPr>
            <p:cNvSpPr>
              <a:spLocks/>
            </p:cNvSpPr>
            <p:nvPr/>
          </p:nvSpPr>
          <p:spPr bwMode="gray">
            <a:xfrm rot="8100000" flipH="1" flipV="1">
              <a:off x="6352748" y="3347886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0E5FFAE3-C152-C6EA-A750-9D30B5F26212}"/>
              </a:ext>
            </a:extLst>
          </p:cNvPr>
          <p:cNvSpPr txBox="1">
            <a:spLocks/>
          </p:cNvSpPr>
          <p:nvPr/>
        </p:nvSpPr>
        <p:spPr>
          <a:xfrm>
            <a:off x="419101" y="2190391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D79EA0C7-25A9-242A-06EF-F82C6946FEAB}"/>
              </a:ext>
            </a:extLst>
          </p:cNvPr>
          <p:cNvSpPr txBox="1">
            <a:spLocks/>
          </p:cNvSpPr>
          <p:nvPr/>
        </p:nvSpPr>
        <p:spPr>
          <a:xfrm>
            <a:off x="419101" y="4460709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9D1657EB-64F1-5B98-2F54-79E2981D1922}"/>
              </a:ext>
            </a:extLst>
          </p:cNvPr>
          <p:cNvSpPr txBox="1">
            <a:spLocks/>
          </p:cNvSpPr>
          <p:nvPr/>
        </p:nvSpPr>
        <p:spPr>
          <a:xfrm>
            <a:off x="8353989" y="2190391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71559C85-C614-6E2E-02A3-E468D6CD7C99}"/>
              </a:ext>
            </a:extLst>
          </p:cNvPr>
          <p:cNvSpPr txBox="1">
            <a:spLocks/>
          </p:cNvSpPr>
          <p:nvPr/>
        </p:nvSpPr>
        <p:spPr>
          <a:xfrm>
            <a:off x="8353989" y="4460709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8" name="Textfeld 61">
            <a:extLst>
              <a:ext uri="{FF2B5EF4-FFF2-40B4-BE49-F238E27FC236}">
                <a16:creationId xmlns:a16="http://schemas.microsoft.com/office/drawing/2014/main" id="{ACA563AB-B994-A7DD-CBF9-2F09A2FBC2DA}"/>
              </a:ext>
            </a:extLst>
          </p:cNvPr>
          <p:cNvSpPr txBox="1">
            <a:spLocks/>
          </p:cNvSpPr>
          <p:nvPr/>
        </p:nvSpPr>
        <p:spPr bwMode="gray">
          <a:xfrm>
            <a:off x="5575090" y="3126390"/>
            <a:ext cx="238847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9" name="Textfeld 62">
            <a:extLst>
              <a:ext uri="{FF2B5EF4-FFF2-40B4-BE49-F238E27FC236}">
                <a16:creationId xmlns:a16="http://schemas.microsoft.com/office/drawing/2014/main" id="{422B2358-019D-4C5D-D793-F8D78713B2CF}"/>
              </a:ext>
            </a:extLst>
          </p:cNvPr>
          <p:cNvSpPr txBox="1">
            <a:spLocks/>
          </p:cNvSpPr>
          <p:nvPr/>
        </p:nvSpPr>
        <p:spPr bwMode="gray">
          <a:xfrm>
            <a:off x="6373279" y="3126390"/>
            <a:ext cx="338234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40" name="Textfeld 63">
            <a:extLst>
              <a:ext uri="{FF2B5EF4-FFF2-40B4-BE49-F238E27FC236}">
                <a16:creationId xmlns:a16="http://schemas.microsoft.com/office/drawing/2014/main" id="{0987AC39-88F6-49F0-45D8-7E9CE95B5C09}"/>
              </a:ext>
            </a:extLst>
          </p:cNvPr>
          <p:cNvSpPr txBox="1">
            <a:spLocks/>
          </p:cNvSpPr>
          <p:nvPr/>
        </p:nvSpPr>
        <p:spPr bwMode="gray">
          <a:xfrm>
            <a:off x="5555052" y="3915090"/>
            <a:ext cx="278923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1" name="Textfeld 64">
            <a:extLst>
              <a:ext uri="{FF2B5EF4-FFF2-40B4-BE49-F238E27FC236}">
                <a16:creationId xmlns:a16="http://schemas.microsoft.com/office/drawing/2014/main" id="{90B21091-C476-5F86-1EF5-0F088052AA9A}"/>
              </a:ext>
            </a:extLst>
          </p:cNvPr>
          <p:cNvSpPr txBox="1">
            <a:spLocks/>
          </p:cNvSpPr>
          <p:nvPr/>
        </p:nvSpPr>
        <p:spPr bwMode="gray">
          <a:xfrm>
            <a:off x="6423113" y="3915090"/>
            <a:ext cx="227627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7348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9092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67">
            <a:extLst>
              <a:ext uri="{FF2B5EF4-FFF2-40B4-BE49-F238E27FC236}">
                <a16:creationId xmlns:a16="http://schemas.microsoft.com/office/drawing/2014/main" id="{AE2A6FEA-DB44-FD8D-BC3B-2253633D3257}"/>
              </a:ext>
            </a:extLst>
          </p:cNvPr>
          <p:cNvSpPr>
            <a:spLocks/>
          </p:cNvSpPr>
          <p:nvPr/>
        </p:nvSpPr>
        <p:spPr>
          <a:xfrm>
            <a:off x="0" y="2552701"/>
            <a:ext cx="12192000" cy="350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: abgerundete Ecken 3">
            <a:extLst>
              <a:ext uri="{FF2B5EF4-FFF2-40B4-BE49-F238E27FC236}">
                <a16:creationId xmlns:a16="http://schemas.microsoft.com/office/drawing/2014/main" id="{066144CB-5908-A19B-ED31-91A5F22C43FF}"/>
              </a:ext>
            </a:extLst>
          </p:cNvPr>
          <p:cNvSpPr>
            <a:spLocks/>
          </p:cNvSpPr>
          <p:nvPr/>
        </p:nvSpPr>
        <p:spPr>
          <a:xfrm>
            <a:off x="403200" y="1557339"/>
            <a:ext cx="6762750" cy="4304258"/>
          </a:xfrm>
          <a:prstGeom prst="roundRect">
            <a:avLst>
              <a:gd name="adj" fmla="val 5538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Title 66">
            <a:extLst>
              <a:ext uri="{FF2B5EF4-FFF2-40B4-BE49-F238E27FC236}">
                <a16:creationId xmlns:a16="http://schemas.microsoft.com/office/drawing/2014/main" id="{2C19CAE3-CD34-D347-F821-B0F01BDC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/>
              <a:t>SWOT analysis dashboard</a:t>
            </a:r>
          </a:p>
        </p:txBody>
      </p:sp>
      <p:sp>
        <p:nvSpPr>
          <p:cNvPr id="30" name="Ellipse 40">
            <a:extLst>
              <a:ext uri="{FF2B5EF4-FFF2-40B4-BE49-F238E27FC236}">
                <a16:creationId xmlns:a16="http://schemas.microsoft.com/office/drawing/2014/main" id="{11482CC7-63C9-10C8-56E2-CC9659CEA21C}"/>
              </a:ext>
            </a:extLst>
          </p:cNvPr>
          <p:cNvSpPr>
            <a:spLocks/>
          </p:cNvSpPr>
          <p:nvPr/>
        </p:nvSpPr>
        <p:spPr>
          <a:xfrm>
            <a:off x="7612061" y="2822429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1221879-561F-D7DC-C379-2684D719FA6C}"/>
              </a:ext>
            </a:extLst>
          </p:cNvPr>
          <p:cNvSpPr txBox="1">
            <a:spLocks/>
          </p:cNvSpPr>
          <p:nvPr/>
        </p:nvSpPr>
        <p:spPr>
          <a:xfrm>
            <a:off x="8331359" y="2800312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2" name="Ellipse 42">
            <a:extLst>
              <a:ext uri="{FF2B5EF4-FFF2-40B4-BE49-F238E27FC236}">
                <a16:creationId xmlns:a16="http://schemas.microsoft.com/office/drawing/2014/main" id="{44D62523-7C11-F697-E752-F36309FEE8DB}"/>
              </a:ext>
            </a:extLst>
          </p:cNvPr>
          <p:cNvSpPr>
            <a:spLocks/>
          </p:cNvSpPr>
          <p:nvPr/>
        </p:nvSpPr>
        <p:spPr>
          <a:xfrm>
            <a:off x="7612061" y="3576598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A27AD49-A1D4-F706-2BDA-62FFC66A6203}"/>
              </a:ext>
            </a:extLst>
          </p:cNvPr>
          <p:cNvSpPr txBox="1">
            <a:spLocks/>
          </p:cNvSpPr>
          <p:nvPr/>
        </p:nvSpPr>
        <p:spPr>
          <a:xfrm>
            <a:off x="8331359" y="3554481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4" name="Ellipse 44">
            <a:extLst>
              <a:ext uri="{FF2B5EF4-FFF2-40B4-BE49-F238E27FC236}">
                <a16:creationId xmlns:a16="http://schemas.microsoft.com/office/drawing/2014/main" id="{48630F50-F360-8576-1CF6-EA4F6BC75801}"/>
              </a:ext>
            </a:extLst>
          </p:cNvPr>
          <p:cNvSpPr>
            <a:spLocks/>
          </p:cNvSpPr>
          <p:nvPr/>
        </p:nvSpPr>
        <p:spPr>
          <a:xfrm>
            <a:off x="7612061" y="4330767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34E82D1D-70BC-C802-7F2C-556FBB43B235}"/>
              </a:ext>
            </a:extLst>
          </p:cNvPr>
          <p:cNvSpPr txBox="1">
            <a:spLocks/>
          </p:cNvSpPr>
          <p:nvPr/>
        </p:nvSpPr>
        <p:spPr>
          <a:xfrm>
            <a:off x="8331359" y="4308650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6" name="Ellipse 46">
            <a:extLst>
              <a:ext uri="{FF2B5EF4-FFF2-40B4-BE49-F238E27FC236}">
                <a16:creationId xmlns:a16="http://schemas.microsoft.com/office/drawing/2014/main" id="{13102BD9-5822-923F-EF87-AA3EC5528402}"/>
              </a:ext>
            </a:extLst>
          </p:cNvPr>
          <p:cNvSpPr>
            <a:spLocks/>
          </p:cNvSpPr>
          <p:nvPr/>
        </p:nvSpPr>
        <p:spPr>
          <a:xfrm>
            <a:off x="7612061" y="5084937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D7EA9197-90BF-4BAD-2C94-17DD51B6B2E9}"/>
              </a:ext>
            </a:extLst>
          </p:cNvPr>
          <p:cNvSpPr txBox="1">
            <a:spLocks/>
          </p:cNvSpPr>
          <p:nvPr/>
        </p:nvSpPr>
        <p:spPr>
          <a:xfrm>
            <a:off x="8331359" y="5062820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cxnSp>
        <p:nvCxnSpPr>
          <p:cNvPr id="38" name="Gerader Verbinder 48">
            <a:extLst>
              <a:ext uri="{FF2B5EF4-FFF2-40B4-BE49-F238E27FC236}">
                <a16:creationId xmlns:a16="http://schemas.microsoft.com/office/drawing/2014/main" id="{197AD478-0339-58D8-C6C3-F5BC1A3BFD08}"/>
              </a:ext>
            </a:extLst>
          </p:cNvPr>
          <p:cNvCxnSpPr>
            <a:cxnSpLocks/>
          </p:cNvCxnSpPr>
          <p:nvPr/>
        </p:nvCxnSpPr>
        <p:spPr>
          <a:xfrm>
            <a:off x="8331359" y="3442854"/>
            <a:ext cx="348916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49">
            <a:extLst>
              <a:ext uri="{FF2B5EF4-FFF2-40B4-BE49-F238E27FC236}">
                <a16:creationId xmlns:a16="http://schemas.microsoft.com/office/drawing/2014/main" id="{6D770A71-6D18-EE6E-F1DB-E6341716D038}"/>
              </a:ext>
            </a:extLst>
          </p:cNvPr>
          <p:cNvCxnSpPr>
            <a:cxnSpLocks/>
          </p:cNvCxnSpPr>
          <p:nvPr/>
        </p:nvCxnSpPr>
        <p:spPr>
          <a:xfrm>
            <a:off x="8331359" y="4197023"/>
            <a:ext cx="348916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50">
            <a:extLst>
              <a:ext uri="{FF2B5EF4-FFF2-40B4-BE49-F238E27FC236}">
                <a16:creationId xmlns:a16="http://schemas.microsoft.com/office/drawing/2014/main" id="{AEFD7760-460E-0B6F-F4D1-B98A8EEBC271}"/>
              </a:ext>
            </a:extLst>
          </p:cNvPr>
          <p:cNvCxnSpPr>
            <a:cxnSpLocks/>
          </p:cNvCxnSpPr>
          <p:nvPr/>
        </p:nvCxnSpPr>
        <p:spPr>
          <a:xfrm>
            <a:off x="8331359" y="4951192"/>
            <a:ext cx="348916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22">
            <a:extLst>
              <a:ext uri="{FF2B5EF4-FFF2-40B4-BE49-F238E27FC236}">
                <a16:creationId xmlns:a16="http://schemas.microsoft.com/office/drawing/2014/main" id="{968289E9-C3B6-F92E-9A35-3C102FE5E837}"/>
              </a:ext>
            </a:extLst>
          </p:cNvPr>
          <p:cNvCxnSpPr>
            <a:cxnSpLocks/>
          </p:cNvCxnSpPr>
          <p:nvPr/>
        </p:nvCxnSpPr>
        <p:spPr bwMode="gray">
          <a:xfrm>
            <a:off x="747019" y="4492850"/>
            <a:ext cx="173263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22">
            <a:extLst>
              <a:ext uri="{FF2B5EF4-FFF2-40B4-BE49-F238E27FC236}">
                <a16:creationId xmlns:a16="http://schemas.microsoft.com/office/drawing/2014/main" id="{58D69160-2A8D-3CEA-0338-4F3850736031}"/>
              </a:ext>
            </a:extLst>
          </p:cNvPr>
          <p:cNvCxnSpPr>
            <a:cxnSpLocks/>
          </p:cNvCxnSpPr>
          <p:nvPr/>
        </p:nvCxnSpPr>
        <p:spPr bwMode="gray">
          <a:xfrm>
            <a:off x="747019" y="2500587"/>
            <a:ext cx="2145736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22">
            <a:extLst>
              <a:ext uri="{FF2B5EF4-FFF2-40B4-BE49-F238E27FC236}">
                <a16:creationId xmlns:a16="http://schemas.microsoft.com/office/drawing/2014/main" id="{2A38AE20-C784-48F6-1AD8-10193CAF1CEF}"/>
              </a:ext>
            </a:extLst>
          </p:cNvPr>
          <p:cNvCxnSpPr>
            <a:cxnSpLocks/>
          </p:cNvCxnSpPr>
          <p:nvPr/>
        </p:nvCxnSpPr>
        <p:spPr bwMode="gray">
          <a:xfrm>
            <a:off x="4676532" y="2500587"/>
            <a:ext cx="2145600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22">
            <a:extLst>
              <a:ext uri="{FF2B5EF4-FFF2-40B4-BE49-F238E27FC236}">
                <a16:creationId xmlns:a16="http://schemas.microsoft.com/office/drawing/2014/main" id="{1BB30ABC-4D2B-4F65-CEEE-20DE47F48921}"/>
              </a:ext>
            </a:extLst>
          </p:cNvPr>
          <p:cNvCxnSpPr>
            <a:cxnSpLocks/>
          </p:cNvCxnSpPr>
          <p:nvPr/>
        </p:nvCxnSpPr>
        <p:spPr bwMode="gray">
          <a:xfrm>
            <a:off x="5090532" y="4492850"/>
            <a:ext cx="1731600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2">
            <a:extLst>
              <a:ext uri="{FF2B5EF4-FFF2-40B4-BE49-F238E27FC236}">
                <a16:creationId xmlns:a16="http://schemas.microsoft.com/office/drawing/2014/main" id="{AA7A1A64-96EF-4245-51B4-EECDB53C1C8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280394" y="2241970"/>
            <a:ext cx="2949144" cy="2947912"/>
          </a:xfrm>
          <a:prstGeom prst="ellipse">
            <a:avLst/>
          </a:prstGeom>
          <a:solidFill>
            <a:schemeClr val="bg1"/>
          </a:solidFill>
          <a:ln w="19050">
            <a:noFill/>
            <a:prstDash val="sysDot"/>
          </a:ln>
        </p:spPr>
        <p:txBody>
          <a:bodyPr wrap="none" anchor="ctr"/>
          <a:lstStyle>
            <a:lvl1pPr marL="177800" indent="-1778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Futura"/>
            </a:endParaRP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4DA21816-5075-70A5-20BA-AF362EE90ECA}"/>
              </a:ext>
            </a:extLst>
          </p:cNvPr>
          <p:cNvGrpSpPr>
            <a:grpSpLocks/>
          </p:cNvGrpSpPr>
          <p:nvPr/>
        </p:nvGrpSpPr>
        <p:grpSpPr bwMode="auto">
          <a:xfrm>
            <a:off x="2340535" y="2307416"/>
            <a:ext cx="2828860" cy="2828861"/>
            <a:chOff x="3577" y="1695"/>
            <a:chExt cx="907" cy="907"/>
          </a:xfrm>
          <a:solidFill>
            <a:schemeClr val="bg1"/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85578B99-D861-7470-7B43-21D977DE45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7" y="2158"/>
              <a:ext cx="442" cy="444"/>
            </a:xfrm>
            <a:custGeom>
              <a:avLst/>
              <a:gdLst>
                <a:gd name="T0" fmla="*/ 464 w 285"/>
                <a:gd name="T1" fmla="*/ 397 h 286"/>
                <a:gd name="T2" fmla="*/ 226 w 285"/>
                <a:gd name="T3" fmla="*/ 0 h 286"/>
                <a:gd name="T4" fmla="*/ 0 w 285"/>
                <a:gd name="T5" fmla="*/ 0 h 286"/>
                <a:gd name="T6" fmla="*/ 685 w 285"/>
                <a:gd name="T7" fmla="*/ 689 h 286"/>
                <a:gd name="T8" fmla="*/ 685 w 285"/>
                <a:gd name="T9" fmla="*/ 463 h 286"/>
                <a:gd name="T10" fmla="*/ 464 w 285"/>
                <a:gd name="T11" fmla="*/ 39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2004AEA5-9621-54CA-65B3-BACED84027A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7" y="1695"/>
              <a:ext cx="442" cy="442"/>
            </a:xfrm>
            <a:custGeom>
              <a:avLst/>
              <a:gdLst>
                <a:gd name="T0" fmla="*/ 292 w 285"/>
                <a:gd name="T1" fmla="*/ 464 h 285"/>
                <a:gd name="T2" fmla="*/ 685 w 285"/>
                <a:gd name="T3" fmla="*/ 226 h 285"/>
                <a:gd name="T4" fmla="*/ 685 w 285"/>
                <a:gd name="T5" fmla="*/ 0 h 285"/>
                <a:gd name="T6" fmla="*/ 0 w 285"/>
                <a:gd name="T7" fmla="*/ 685 h 285"/>
                <a:gd name="T8" fmla="*/ 226 w 285"/>
                <a:gd name="T9" fmla="*/ 685 h 285"/>
                <a:gd name="T10" fmla="*/ 292 w 285"/>
                <a:gd name="T11" fmla="*/ 464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CDEC8027-E41A-55E4-8C28-E2657AF40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2" y="1695"/>
              <a:ext cx="442" cy="442"/>
            </a:xfrm>
            <a:custGeom>
              <a:avLst/>
              <a:gdLst>
                <a:gd name="T0" fmla="*/ 222 w 285"/>
                <a:gd name="T1" fmla="*/ 288 h 285"/>
                <a:gd name="T2" fmla="*/ 459 w 285"/>
                <a:gd name="T3" fmla="*/ 685 h 285"/>
                <a:gd name="T4" fmla="*/ 685 w 285"/>
                <a:gd name="T5" fmla="*/ 685 h 285"/>
                <a:gd name="T6" fmla="*/ 0 w 285"/>
                <a:gd name="T7" fmla="*/ 0 h 285"/>
                <a:gd name="T8" fmla="*/ 0 w 285"/>
                <a:gd name="T9" fmla="*/ 226 h 285"/>
                <a:gd name="T10" fmla="*/ 222 w 285"/>
                <a:gd name="T11" fmla="*/ 28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C7A9CDD-E452-42D9-3CC2-DC06C6772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2" y="2158"/>
              <a:ext cx="442" cy="444"/>
            </a:xfrm>
            <a:custGeom>
              <a:avLst/>
              <a:gdLst>
                <a:gd name="T0" fmla="*/ 394 w 285"/>
                <a:gd name="T1" fmla="*/ 222 h 286"/>
                <a:gd name="T2" fmla="*/ 0 w 285"/>
                <a:gd name="T3" fmla="*/ 461 h 286"/>
                <a:gd name="T4" fmla="*/ 0 w 285"/>
                <a:gd name="T5" fmla="*/ 689 h 286"/>
                <a:gd name="T6" fmla="*/ 685 w 285"/>
                <a:gd name="T7" fmla="*/ 0 h 286"/>
                <a:gd name="T8" fmla="*/ 459 w 285"/>
                <a:gd name="T9" fmla="*/ 0 h 286"/>
                <a:gd name="T10" fmla="*/ 394 w 285"/>
                <a:gd name="T11" fmla="*/ 222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</p:grpSp>
      <p:sp>
        <p:nvSpPr>
          <p:cNvPr id="52" name="Textplatzhalter 13">
            <a:extLst>
              <a:ext uri="{FF2B5EF4-FFF2-40B4-BE49-F238E27FC236}">
                <a16:creationId xmlns:a16="http://schemas.microsoft.com/office/drawing/2014/main" id="{AF02CAD3-4ED5-11C4-BAD6-F12ABFFAB20C}"/>
              </a:ext>
            </a:extLst>
          </p:cNvPr>
          <p:cNvSpPr txBox="1">
            <a:spLocks/>
          </p:cNvSpPr>
          <p:nvPr/>
        </p:nvSpPr>
        <p:spPr bwMode="gray">
          <a:xfrm rot="18900000">
            <a:off x="2575677" y="2542806"/>
            <a:ext cx="2358577" cy="2361056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Up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53" name="Textplatzhalter 13">
            <a:extLst>
              <a:ext uri="{FF2B5EF4-FFF2-40B4-BE49-F238E27FC236}">
                <a16:creationId xmlns:a16="http://schemas.microsoft.com/office/drawing/2014/main" id="{647CBBC7-E6C2-2A66-70B5-2FA0709DE70E}"/>
              </a:ext>
            </a:extLst>
          </p:cNvPr>
          <p:cNvSpPr txBox="1">
            <a:spLocks/>
          </p:cNvSpPr>
          <p:nvPr/>
        </p:nvSpPr>
        <p:spPr bwMode="gray">
          <a:xfrm rot="2700000">
            <a:off x="2575677" y="2542805"/>
            <a:ext cx="2358577" cy="2361055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Up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chemeClr val="tx2"/>
                </a:solidFill>
              </a:rPr>
              <a:t>Text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4" name="Textplatzhalter 13">
            <a:extLst>
              <a:ext uri="{FF2B5EF4-FFF2-40B4-BE49-F238E27FC236}">
                <a16:creationId xmlns:a16="http://schemas.microsoft.com/office/drawing/2014/main" id="{4B9CBC52-E409-18A3-C2E2-9AE7B4B9328A}"/>
              </a:ext>
            </a:extLst>
          </p:cNvPr>
          <p:cNvSpPr txBox="1">
            <a:spLocks/>
          </p:cNvSpPr>
          <p:nvPr/>
        </p:nvSpPr>
        <p:spPr bwMode="gray">
          <a:xfrm rot="2700000">
            <a:off x="2575678" y="2542805"/>
            <a:ext cx="2358577" cy="2361055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Down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chemeClr val="tx2"/>
                </a:solidFill>
              </a:rPr>
              <a:t>Text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5" name="Textplatzhalter 13">
            <a:extLst>
              <a:ext uri="{FF2B5EF4-FFF2-40B4-BE49-F238E27FC236}">
                <a16:creationId xmlns:a16="http://schemas.microsoft.com/office/drawing/2014/main" id="{90AC5F6C-87DA-01FF-5ACC-404F04A72990}"/>
              </a:ext>
            </a:extLst>
          </p:cNvPr>
          <p:cNvSpPr txBox="1">
            <a:spLocks/>
          </p:cNvSpPr>
          <p:nvPr/>
        </p:nvSpPr>
        <p:spPr bwMode="gray">
          <a:xfrm rot="18900000">
            <a:off x="2575678" y="2542806"/>
            <a:ext cx="2358577" cy="2361056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Down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chemeClr val="tx2"/>
                </a:solidFill>
              </a:rPr>
              <a:t>Text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6" name="Oval 52">
            <a:extLst>
              <a:ext uri="{FF2B5EF4-FFF2-40B4-BE49-F238E27FC236}">
                <a16:creationId xmlns:a16="http://schemas.microsoft.com/office/drawing/2014/main" id="{8C686D56-0CB9-98B4-E052-EDE5E28C5C2E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853888" y="2815224"/>
            <a:ext cx="1802156" cy="1801403"/>
          </a:xfrm>
          <a:prstGeom prst="ellipse">
            <a:avLst/>
          </a:prstGeom>
          <a:solidFill>
            <a:schemeClr val="bg1"/>
          </a:solidFill>
          <a:ln w="19050">
            <a:noFill/>
            <a:prstDash val="sysDot"/>
          </a:ln>
        </p:spPr>
        <p:txBody>
          <a:bodyPr wrap="none" anchor="ctr"/>
          <a:lstStyle>
            <a:lvl1pPr marL="177800" indent="-1778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Futura"/>
              </a:rPr>
              <a:t>SWOT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  <a:sym typeface="Futura"/>
            </a:endParaRPr>
          </a:p>
        </p:txBody>
      </p:sp>
      <p:sp>
        <p:nvSpPr>
          <p:cNvPr id="57" name="Textplatzhalter 13">
            <a:extLst>
              <a:ext uri="{FF2B5EF4-FFF2-40B4-BE49-F238E27FC236}">
                <a16:creationId xmlns:a16="http://schemas.microsoft.com/office/drawing/2014/main" id="{93B1BAA4-366B-E548-9D6B-80EA444DDD11}"/>
              </a:ext>
            </a:extLst>
          </p:cNvPr>
          <p:cNvSpPr txBox="1">
            <a:spLocks/>
          </p:cNvSpPr>
          <p:nvPr/>
        </p:nvSpPr>
        <p:spPr bwMode="gray">
          <a:xfrm>
            <a:off x="747019" y="2229054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Strengths</a:t>
            </a:r>
          </a:p>
        </p:txBody>
      </p:sp>
      <p:sp>
        <p:nvSpPr>
          <p:cNvPr id="58" name="Textplatzhalter 13">
            <a:extLst>
              <a:ext uri="{FF2B5EF4-FFF2-40B4-BE49-F238E27FC236}">
                <a16:creationId xmlns:a16="http://schemas.microsoft.com/office/drawing/2014/main" id="{D3C5A9B7-59A2-8D3F-E5A9-21E7A928B956}"/>
              </a:ext>
            </a:extLst>
          </p:cNvPr>
          <p:cNvSpPr txBox="1">
            <a:spLocks/>
          </p:cNvSpPr>
          <p:nvPr/>
        </p:nvSpPr>
        <p:spPr bwMode="gray">
          <a:xfrm>
            <a:off x="747019" y="4221317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Opportunities</a:t>
            </a:r>
          </a:p>
        </p:txBody>
      </p:sp>
      <p:sp>
        <p:nvSpPr>
          <p:cNvPr id="59" name="Textplatzhalter 13">
            <a:extLst>
              <a:ext uri="{FF2B5EF4-FFF2-40B4-BE49-F238E27FC236}">
                <a16:creationId xmlns:a16="http://schemas.microsoft.com/office/drawing/2014/main" id="{4202C49A-6822-77C1-8F44-75B2E96A86E8}"/>
              </a:ext>
            </a:extLst>
          </p:cNvPr>
          <p:cNvSpPr txBox="1">
            <a:spLocks/>
          </p:cNvSpPr>
          <p:nvPr/>
        </p:nvSpPr>
        <p:spPr bwMode="gray">
          <a:xfrm>
            <a:off x="5423608" y="2229054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Weaknesses</a:t>
            </a:r>
          </a:p>
        </p:txBody>
      </p:sp>
      <p:sp>
        <p:nvSpPr>
          <p:cNvPr id="60" name="Textplatzhalter 13">
            <a:extLst>
              <a:ext uri="{FF2B5EF4-FFF2-40B4-BE49-F238E27FC236}">
                <a16:creationId xmlns:a16="http://schemas.microsoft.com/office/drawing/2014/main" id="{3FB9B44B-E362-F8EC-2AFD-45C482D38AA0}"/>
              </a:ext>
            </a:extLst>
          </p:cNvPr>
          <p:cNvSpPr txBox="1">
            <a:spLocks/>
          </p:cNvSpPr>
          <p:nvPr/>
        </p:nvSpPr>
        <p:spPr bwMode="gray">
          <a:xfrm>
            <a:off x="5423608" y="4221317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Threats</a:t>
            </a:r>
          </a:p>
        </p:txBody>
      </p:sp>
      <p:sp>
        <p:nvSpPr>
          <p:cNvPr id="61" name="Inhaltsplatzhalter 2">
            <a:extLst>
              <a:ext uri="{FF2B5EF4-FFF2-40B4-BE49-F238E27FC236}">
                <a16:creationId xmlns:a16="http://schemas.microsoft.com/office/drawing/2014/main" id="{F66C3F3A-0ACC-CFC1-D5C2-4E84F0206695}"/>
              </a:ext>
            </a:extLst>
          </p:cNvPr>
          <p:cNvSpPr txBox="1">
            <a:spLocks/>
          </p:cNvSpPr>
          <p:nvPr/>
        </p:nvSpPr>
        <p:spPr>
          <a:xfrm>
            <a:off x="747019" y="2601906"/>
            <a:ext cx="139852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endParaRPr lang="en-US" sz="1200" dirty="0"/>
          </a:p>
        </p:txBody>
      </p:sp>
      <p:sp>
        <p:nvSpPr>
          <p:cNvPr id="62" name="Inhaltsplatzhalter 2">
            <a:extLst>
              <a:ext uri="{FF2B5EF4-FFF2-40B4-BE49-F238E27FC236}">
                <a16:creationId xmlns:a16="http://schemas.microsoft.com/office/drawing/2014/main" id="{4A4060CD-1EEA-505B-0CEC-8D76F8B16A16}"/>
              </a:ext>
            </a:extLst>
          </p:cNvPr>
          <p:cNvSpPr txBox="1">
            <a:spLocks/>
          </p:cNvSpPr>
          <p:nvPr/>
        </p:nvSpPr>
        <p:spPr>
          <a:xfrm>
            <a:off x="747019" y="4614206"/>
            <a:ext cx="139852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endParaRPr lang="en-US" sz="1200"/>
          </a:p>
        </p:txBody>
      </p:sp>
      <p:sp>
        <p:nvSpPr>
          <p:cNvPr id="63" name="Inhaltsplatzhalter 2">
            <a:extLst>
              <a:ext uri="{FF2B5EF4-FFF2-40B4-BE49-F238E27FC236}">
                <a16:creationId xmlns:a16="http://schemas.microsoft.com/office/drawing/2014/main" id="{6EC5A75F-C074-1F77-A063-4595EA4ED994}"/>
              </a:ext>
            </a:extLst>
          </p:cNvPr>
          <p:cNvSpPr txBox="1">
            <a:spLocks/>
          </p:cNvSpPr>
          <p:nvPr/>
        </p:nvSpPr>
        <p:spPr>
          <a:xfrm>
            <a:off x="5423608" y="2601906"/>
            <a:ext cx="13985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endParaRPr lang="en-US" sz="1200"/>
          </a:p>
        </p:txBody>
      </p:sp>
      <p:sp>
        <p:nvSpPr>
          <p:cNvPr id="64" name="Inhaltsplatzhalter 2">
            <a:extLst>
              <a:ext uri="{FF2B5EF4-FFF2-40B4-BE49-F238E27FC236}">
                <a16:creationId xmlns:a16="http://schemas.microsoft.com/office/drawing/2014/main" id="{F036BC0B-322C-0650-3C32-C82FA628C977}"/>
              </a:ext>
            </a:extLst>
          </p:cNvPr>
          <p:cNvSpPr txBox="1">
            <a:spLocks/>
          </p:cNvSpPr>
          <p:nvPr/>
        </p:nvSpPr>
        <p:spPr>
          <a:xfrm>
            <a:off x="5423608" y="4614206"/>
            <a:ext cx="13985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7887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V_xbKzuGU5dOqIAas6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0iChSfggehlxl0wJtN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PhzZcxQJVS7AYbU9o9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r9QNEPsUbJFdHx1j1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osjanSvR2BRNk1T73v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8s3MzP2UOHQetFjtBP.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RLR2egRACnvVVYnofy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UPqmAegLRBBR03yO2L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72CD53-A9E9-4AFE-8A78-ACCE27413D4E}" vid="{8EC881E7-72DA-4F7C-896C-42699F70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Props1.xml><?xml version="1.0" encoding="utf-8"?>
<ds:datastoreItem xmlns:ds="http://schemas.openxmlformats.org/officeDocument/2006/customXml" ds:itemID="{7F0779FC-BAB6-4FE1-8F03-7B851C856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3a238-e851-4bda-be3d-1ed623dfc157"/>
    <ds:schemaRef ds:uri="4bd4d397-a849-4111-8caa-2cd1909bb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558B5-E141-4BA3-B09B-C0FEE9DE4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FBD101-2CEA-4DF6-847E-490FB9BEC9A4}">
  <ds:schemaRefs>
    <ds:schemaRef ds:uri="http://schemas.microsoft.com/office/2006/metadata/properties"/>
    <ds:schemaRef ds:uri="http://schemas.microsoft.com/office/infopath/2007/PartnerControls"/>
    <ds:schemaRef ds:uri="40b3a238-e851-4bda-be3d-1ed623dfc157"/>
    <ds:schemaRef ds:uri="4bd4d397-a849-4111-8caa-2cd1909bb2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Matrices, SWOT Analyses</Template>
  <TotalTime>0</TotalTime>
  <Words>432</Words>
  <Application>Microsoft Office PowerPoint</Application>
  <PresentationFormat>Widescreen</PresentationFormat>
  <Paragraphs>91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League Spartan</vt:lpstr>
      <vt:lpstr>Poppins</vt:lpstr>
      <vt:lpstr>Symbol</vt:lpstr>
      <vt:lpstr>Wingdings</vt:lpstr>
      <vt:lpstr>1_think-cell 2025</vt:lpstr>
      <vt:lpstr>think-cell Slide</vt:lpstr>
      <vt:lpstr>SWOT analysis templates</vt:lpstr>
      <vt:lpstr>You can use think-cell to update your SWOT analysis template in seconds</vt:lpstr>
      <vt:lpstr>SWOT analysis I</vt:lpstr>
      <vt:lpstr>SWOT analysis II</vt:lpstr>
      <vt:lpstr>SWOT analysis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2025-07-24T16:06:10Z</dcterms:created>
  <dcterms:modified xsi:type="dcterms:W3CDTF">2025-07-24T16:14:19Z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