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lsb" ContentType="application/vnd.ms-excel.sheet.binary.macroEnabled.12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 autoCompressPictures="0">
  <p:sldMasterIdLst>
    <p:sldMasterId id="2147483686" r:id="rId1"/>
  </p:sldMasterIdLst>
  <p:notesMasterIdLst>
    <p:notesMasterId r:id="rId5"/>
  </p:notesMasterIdLst>
  <p:handoutMasterIdLst>
    <p:handoutMasterId r:id="rId6"/>
  </p:handoutMasterIdLst>
  <p:sldIdLst>
    <p:sldId id="333" r:id="rId2"/>
    <p:sldId id="2147473314" r:id="rId3"/>
    <p:sldId id="2147473315" r:id="rId4"/>
  </p:sldIdLst>
  <p:sldSz cx="12192000" cy="6858000"/>
  <p:notesSz cx="6858000" cy="9144000"/>
  <p:custDataLst>
    <p:tags r:id="rId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8CEA33E1-4A7A-4409-B98C-9D4EADCBDE13}">
          <p14:sldIdLst>
            <p14:sldId id="333"/>
          </p14:sldIdLst>
        </p14:section>
        <p14:section name="Box and whisker chart" id="{13EFD5AE-13DE-4367-80A6-AF244E057477}">
          <p14:sldIdLst>
            <p14:sldId id="2147473314"/>
          </p14:sldIdLst>
        </p14:section>
        <p14:section name="Advanced" id="{993701C2-5AB4-4C45-BCC8-1EDEDD9C3A23}">
          <p14:sldIdLst>
            <p14:sldId id="2147473315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7F713CB-3D88-4BB9-B99F-B8349EDFB5E5}" v="816" dt="2026-01-20T10:26:25.0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9" autoAdjust="0"/>
    <p:restoredTop sz="97308" autoAdjust="0"/>
  </p:normalViewPr>
  <p:slideViewPr>
    <p:cSldViewPr snapToGrid="0">
      <p:cViewPr varScale="1">
        <p:scale>
          <a:sx n="158" d="100"/>
          <a:sy n="158" d="100"/>
        </p:scale>
        <p:origin x="268" y="9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346"/>
    </p:cViewPr>
  </p:sorter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tags" Target="tags/tag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5" Type="http://schemas.openxmlformats.org/officeDocument/2006/relationships/customXml" Target="../customXml/item2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Relationship Id="rId14" Type="http://schemas.openxmlformats.org/officeDocument/2006/relationships/customXml" Target="../customXml/item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Binary_Worksheet.xlsb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Binary_Worksheet1.xlsb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5530973451327431E-2"/>
          <c:y val="5.2377115229653506E-2"/>
          <c:w val="0.93296460176991147"/>
          <c:h val="0.89524576954069301"/>
        </c:manualLayout>
      </c:layout>
      <c:scatterChart>
        <c:scatterStyle val="lineMarker"/>
        <c:varyColors val="0"/>
        <c:ser>
          <c:idx val="0"/>
          <c:order val="0"/>
          <c:spPr>
            <a:ln>
              <a:noFill/>
            </a:ln>
          </c:spPr>
          <c:marker>
            <c:symbol val="none"/>
          </c:marker>
          <c:xVal>
            <c:numRef>
              <c:f>Sheet1!$A$1:$C$1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xVal>
          <c:yVal>
            <c:numRef>
              <c:f>Sheet1!$A$2:$C$2</c:f>
              <c:numCache>
                <c:formatCode>General</c:formatCode>
                <c:ptCount val="3"/>
                <c:pt idx="0">
                  <c:v>4</c:v>
                </c:pt>
                <c:pt idx="1">
                  <c:v>5</c:v>
                </c:pt>
                <c:pt idx="2">
                  <c:v>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EBA2-4596-AABE-41BAAEC9B5EF}"/>
            </c:ext>
          </c:extLst>
        </c:ser>
        <c:ser>
          <c:idx val="1"/>
          <c:order val="1"/>
          <c:spPr>
            <a:ln>
              <a:noFill/>
            </a:ln>
          </c:spPr>
          <c:marker>
            <c:symbol val="none"/>
          </c:marker>
          <c:errBars>
            <c:errDir val="y"/>
            <c:errBarType val="plus"/>
            <c:errValType val="cust"/>
            <c:noEndCap val="1"/>
            <c:plus>
              <c:numRef>
                <c:f>Sheet1!$A$3:$C$3</c:f>
                <c:numCache>
                  <c:formatCode>General</c:formatCode>
                  <c:ptCount val="3"/>
                  <c:pt idx="0">
                    <c:v>-1</c:v>
                  </c:pt>
                  <c:pt idx="1">
                    <c:v>2</c:v>
                  </c:pt>
                  <c:pt idx="2">
                    <c:v>1.5</c:v>
                  </c:pt>
                </c:numCache>
              </c:numRef>
            </c:plus>
            <c:spPr>
              <a:ln w="152400" cmpd="sng" algn="ctr">
                <a:solidFill>
                  <a:srgbClr val="1BBC9B"/>
                </a:solidFill>
                <a:prstDash val="solid"/>
              </a:ln>
            </c:spPr>
          </c:errBars>
          <c:xVal>
            <c:numRef>
              <c:f>Sheet1!$A$1:$C$1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xVal>
          <c:yVal>
            <c:numRef>
              <c:f>Sheet1!$A$4:$C$4</c:f>
              <c:numCache>
                <c:formatCode>General</c:formatCode>
                <c:ptCount val="3"/>
                <c:pt idx="0">
                  <c:v>5</c:v>
                </c:pt>
                <c:pt idx="1">
                  <c:v>3</c:v>
                </c:pt>
                <c:pt idx="2">
                  <c:v>2.5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EBA2-4596-AABE-41BAAEC9B5EF}"/>
            </c:ext>
          </c:extLst>
        </c:ser>
        <c:ser>
          <c:idx val="2"/>
          <c:order val="2"/>
          <c:spPr>
            <a:ln>
              <a:noFill/>
            </a:ln>
          </c:spPr>
          <c:marker>
            <c:symbol val="none"/>
          </c:marker>
          <c:dPt>
            <c:idx val="0"/>
            <c:marker>
              <c:symbol val="dash"/>
              <c:size val="7"/>
              <c:spPr>
                <a:solidFill>
                  <a:schemeClr val="tx1"/>
                </a:solidFill>
                <a:ln w="9525" cmpd="sng" algn="ctr">
                  <a:solidFill>
                    <a:schemeClr val="tx1"/>
                  </a:solidFill>
                  <a:prstDash val="solid"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EBA2-4596-AABE-41BAAEC9B5EF}"/>
              </c:ext>
            </c:extLst>
          </c:dPt>
          <c:dPt>
            <c:idx val="1"/>
            <c:marker>
              <c:symbol val="dash"/>
              <c:size val="7"/>
              <c:spPr>
                <a:solidFill>
                  <a:schemeClr val="tx1"/>
                </a:solidFill>
                <a:ln w="9525" cmpd="sng" algn="ctr">
                  <a:solidFill>
                    <a:schemeClr val="tx1"/>
                  </a:solidFill>
                  <a:prstDash val="solid"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EBA2-4596-AABE-41BAAEC9B5EF}"/>
              </c:ext>
            </c:extLst>
          </c:dPt>
          <c:dPt>
            <c:idx val="2"/>
            <c:marker>
              <c:symbol val="dash"/>
              <c:size val="7"/>
              <c:spPr>
                <a:solidFill>
                  <a:schemeClr val="tx1"/>
                </a:solidFill>
                <a:ln w="9525" cmpd="sng" algn="ctr">
                  <a:solidFill>
                    <a:schemeClr val="tx1"/>
                  </a:solidFill>
                  <a:prstDash val="solid"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EBA2-4596-AABE-41BAAEC9B5EF}"/>
              </c:ext>
            </c:extLst>
          </c:dPt>
          <c:errBars>
            <c:errDir val="y"/>
            <c:errBarType val="plus"/>
            <c:errValType val="cust"/>
            <c:noEndCap val="1"/>
            <c:plus>
              <c:numRef>
                <c:f>Sheet1!$A$5:$C$5</c:f>
                <c:numCache>
                  <c:formatCode>General</c:formatCode>
                  <c:ptCount val="3"/>
                  <c:pt idx="0">
                    <c:v>-4</c:v>
                  </c:pt>
                  <c:pt idx="1">
                    <c:v>-6.5</c:v>
                  </c:pt>
                  <c:pt idx="2">
                    <c:v>-3</c:v>
                  </c:pt>
                </c:numCache>
              </c:numRef>
            </c:plus>
            <c:spPr>
              <a:ln w="9525" cmpd="sng" algn="ctr">
                <a:solidFill>
                  <a:schemeClr val="tx1"/>
                </a:solidFill>
                <a:prstDash val="solid"/>
              </a:ln>
            </c:spPr>
          </c:errBars>
          <c:xVal>
            <c:numRef>
              <c:f>Sheet1!$A$1:$C$1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xVal>
          <c:yVal>
            <c:numRef>
              <c:f>Sheet1!$A$6:$C$6</c:f>
              <c:numCache>
                <c:formatCode>General</c:formatCode>
                <c:ptCount val="3"/>
                <c:pt idx="0">
                  <c:v>7</c:v>
                </c:pt>
                <c:pt idx="1">
                  <c:v>9</c:v>
                </c:pt>
                <c:pt idx="2">
                  <c:v>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EBA2-4596-AABE-41BAAEC9B5EF}"/>
            </c:ext>
          </c:extLst>
        </c:ser>
        <c:ser>
          <c:idx val="3"/>
          <c:order val="3"/>
          <c:spPr>
            <a:ln>
              <a:noFill/>
            </a:ln>
          </c:spPr>
          <c:marker>
            <c:symbol val="none"/>
          </c:marker>
          <c:dPt>
            <c:idx val="0"/>
            <c:marker>
              <c:symbol val="dash"/>
              <c:size val="7"/>
              <c:spPr>
                <a:solidFill>
                  <a:schemeClr val="tx1"/>
                </a:solidFill>
                <a:ln w="9525" cmpd="sng" algn="ctr">
                  <a:solidFill>
                    <a:schemeClr val="tx1"/>
                  </a:solidFill>
                  <a:prstDash val="solid"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6-EBA2-4596-AABE-41BAAEC9B5EF}"/>
              </c:ext>
            </c:extLst>
          </c:dPt>
          <c:dPt>
            <c:idx val="1"/>
            <c:marker>
              <c:symbol val="dash"/>
              <c:size val="7"/>
              <c:spPr>
                <a:solidFill>
                  <a:schemeClr val="tx1"/>
                </a:solidFill>
                <a:ln w="9525" cmpd="sng" algn="ctr">
                  <a:solidFill>
                    <a:schemeClr val="tx1"/>
                  </a:solidFill>
                  <a:prstDash val="solid"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7-EBA2-4596-AABE-41BAAEC9B5EF}"/>
              </c:ext>
            </c:extLst>
          </c:dPt>
          <c:dPt>
            <c:idx val="2"/>
            <c:marker>
              <c:symbol val="dash"/>
              <c:size val="7"/>
              <c:spPr>
                <a:solidFill>
                  <a:schemeClr val="tx1"/>
                </a:solidFill>
                <a:ln w="9525" cmpd="sng" algn="ctr">
                  <a:solidFill>
                    <a:schemeClr val="tx1"/>
                  </a:solidFill>
                  <a:prstDash val="solid"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8-EBA2-4596-AABE-41BAAEC9B5EF}"/>
              </c:ext>
            </c:extLst>
          </c:dPt>
          <c:xVal>
            <c:numRef>
              <c:f>Sheet1!$A$1:$C$1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xVal>
          <c:yVal>
            <c:numRef>
              <c:f>Sheet1!$A$7:$C$7</c:f>
              <c:numCache>
                <c:formatCode>General</c:formatCode>
                <c:ptCount val="3"/>
                <c:pt idx="0">
                  <c:v>3</c:v>
                </c:pt>
                <c:pt idx="1">
                  <c:v>2.5</c:v>
                </c:pt>
                <c:pt idx="2">
                  <c:v>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EBA2-4596-AABE-41BAAEC9B5EF}"/>
            </c:ext>
          </c:extLst>
        </c:ser>
        <c:ser>
          <c:idx val="4"/>
          <c:order val="4"/>
          <c:spPr>
            <a:ln>
              <a:noFill/>
            </a:ln>
          </c:spPr>
          <c:marker>
            <c:symbol val="none"/>
          </c:marker>
          <c:dPt>
            <c:idx val="0"/>
            <c:marker>
              <c:symbol val="triangle"/>
              <c:size val="7"/>
              <c:spPr>
                <a:solidFill>
                  <a:srgbClr val="FFFFFF"/>
                </a:solidFill>
                <a:ln w="9525" cmpd="sng" algn="ctr">
                  <a:solidFill>
                    <a:schemeClr val="accent1"/>
                  </a:solidFill>
                  <a:prstDash val="solid"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A-EBA2-4596-AABE-41BAAEC9B5EF}"/>
              </c:ext>
            </c:extLst>
          </c:dPt>
          <c:dPt>
            <c:idx val="1"/>
            <c:marker>
              <c:symbol val="triangle"/>
              <c:size val="7"/>
              <c:spPr>
                <a:solidFill>
                  <a:srgbClr val="FFFFFF"/>
                </a:solidFill>
                <a:ln w="9525" cmpd="sng" algn="ctr">
                  <a:solidFill>
                    <a:schemeClr val="accent1"/>
                  </a:solidFill>
                  <a:prstDash val="solid"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B-EBA2-4596-AABE-41BAAEC9B5EF}"/>
              </c:ext>
            </c:extLst>
          </c:dPt>
          <c:dPt>
            <c:idx val="2"/>
            <c:marker>
              <c:symbol val="triangle"/>
              <c:size val="7"/>
              <c:spPr>
                <a:solidFill>
                  <a:srgbClr val="FFFFFF"/>
                </a:solidFill>
                <a:ln w="9525" cmpd="sng" algn="ctr">
                  <a:solidFill>
                    <a:schemeClr val="accent1"/>
                  </a:solidFill>
                  <a:prstDash val="solid"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C-EBA2-4596-AABE-41BAAEC9B5EF}"/>
              </c:ext>
            </c:extLst>
          </c:dPt>
          <c:xVal>
            <c:numRef>
              <c:f>Sheet1!$A$1:$C$1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xVal>
          <c:yVal>
            <c:numRef>
              <c:f>Sheet1!$A$8:$C$8</c:f>
              <c:numCache>
                <c:formatCode>General</c:formatCode>
                <c:ptCount val="3"/>
                <c:pt idx="0">
                  <c:v>4.5</c:v>
                </c:pt>
                <c:pt idx="1">
                  <c:v>4.5</c:v>
                </c:pt>
                <c:pt idx="2">
                  <c:v>3.3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D-EBA2-4596-AABE-41BAAEC9B5E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"/>
        <c:axId val="5"/>
      </c:scatterChart>
      <c:valAx>
        <c:axId val="4"/>
        <c:scaling>
          <c:orientation val="minMax"/>
          <c:max val="2027"/>
          <c:min val="2023"/>
        </c:scaling>
        <c:delete val="0"/>
        <c:axPos val="b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one"/>
        <c:spPr>
          <a:ln w="9525" cmpd="sng" algn="ctr">
            <a:solidFill>
              <a:schemeClr val="tx1"/>
            </a:solidFill>
            <a:prstDash val="solid"/>
          </a:ln>
        </c:spPr>
        <c:crossAx val="5"/>
        <c:crosses val="min"/>
        <c:crossBetween val="midCat"/>
      </c:valAx>
      <c:valAx>
        <c:axId val="5"/>
        <c:scaling>
          <c:orientation val="minMax"/>
          <c:max val="9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#,##0;&quot;-&quot;#,##0" sourceLinked="0"/>
        <c:majorTickMark val="out"/>
        <c:minorTickMark val="none"/>
        <c:tickLblPos val="nextTo"/>
        <c:spPr>
          <a:ln w="9525" cmpd="sng" algn="ctr">
            <a:solidFill>
              <a:schemeClr val="tx1"/>
            </a:solidFill>
            <a:prstDash val="solid"/>
          </a:ln>
        </c:spPr>
        <c:txPr>
          <a:bodyPr wrap="none"/>
          <a:lstStyle/>
          <a:p>
            <a:pPr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4"/>
        <c:crosses val="min"/>
        <c:crossBetween val="midCat"/>
        <c:majorUnit val="1"/>
      </c:valAx>
    </c:plotArea>
    <c:plotVisOnly val="0"/>
    <c:dispBlanksAs val="gap"/>
    <c:showDLblsOverMax val="1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5.5530973451327431E-2"/>
          <c:y val="5.2377115229653506E-2"/>
          <c:w val="0.93296460176991147"/>
          <c:h val="0.89524576954069301"/>
        </c:manualLayout>
      </c:layout>
      <c:scatterChart>
        <c:scatterStyle val="lineMarker"/>
        <c:varyColors val="0"/>
        <c:ser>
          <c:idx val="0"/>
          <c:order val="0"/>
          <c:spPr>
            <a:ln>
              <a:noFill/>
            </a:ln>
          </c:spPr>
          <c:marker>
            <c:symbol val="none"/>
          </c:marker>
          <c:errBars>
            <c:errDir val="y"/>
            <c:errBarType val="plus"/>
            <c:errValType val="cust"/>
            <c:noEndCap val="1"/>
            <c:plus>
              <c:numRef>
                <c:f>Sheet1!$A$1:$C$1</c:f>
                <c:numCache>
                  <c:formatCode>General</c:formatCode>
                  <c:ptCount val="3"/>
                  <c:pt idx="0">
                    <c:v>2</c:v>
                  </c:pt>
                  <c:pt idx="1">
                    <c:v>4</c:v>
                  </c:pt>
                  <c:pt idx="2">
                    <c:v>1</c:v>
                  </c:pt>
                </c:numCache>
              </c:numRef>
            </c:plus>
            <c:spPr>
              <a:ln w="9525" cmpd="sng" algn="ctr">
                <a:solidFill>
                  <a:schemeClr val="tx1"/>
                </a:solidFill>
                <a:prstDash val="solid"/>
              </a:ln>
            </c:spPr>
          </c:errBars>
          <c:xVal>
            <c:numRef>
              <c:f>Sheet1!$A$2:$C$2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xVal>
          <c:yVal>
            <c:numRef>
              <c:f>Sheet1!$A$3:$C$3</c:f>
              <c:numCache>
                <c:formatCode>General</c:formatCode>
                <c:ptCount val="3"/>
                <c:pt idx="0">
                  <c:v>5</c:v>
                </c:pt>
                <c:pt idx="1">
                  <c:v>5</c:v>
                </c:pt>
                <c:pt idx="2">
                  <c:v>4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0-D280-4EC4-A5B6-0A9C6DE38D3C}"/>
            </c:ext>
          </c:extLst>
        </c:ser>
        <c:ser>
          <c:idx val="1"/>
          <c:order val="1"/>
          <c:spPr>
            <a:ln>
              <a:noFill/>
            </a:ln>
          </c:spPr>
          <c:marker>
            <c:symbol val="none"/>
          </c:marker>
          <c:errBars>
            <c:errDir val="y"/>
            <c:errBarType val="plus"/>
            <c:errValType val="cust"/>
            <c:noEndCap val="1"/>
            <c:plus>
              <c:numRef>
                <c:f>Sheet1!$A$4:$C$4</c:f>
                <c:numCache>
                  <c:formatCode>General</c:formatCode>
                  <c:ptCount val="3"/>
                  <c:pt idx="0">
                    <c:v>1</c:v>
                  </c:pt>
                  <c:pt idx="1">
                    <c:v>2</c:v>
                  </c:pt>
                  <c:pt idx="2">
                    <c:v>1.5</c:v>
                  </c:pt>
                </c:numCache>
              </c:numRef>
            </c:plus>
            <c:spPr>
              <a:ln w="152400" cmpd="sng" algn="ctr">
                <a:solidFill>
                  <a:srgbClr val="1BBC9B"/>
                </a:solidFill>
                <a:prstDash val="solid"/>
              </a:ln>
            </c:spPr>
          </c:errBars>
          <c:xVal>
            <c:numRef>
              <c:f>Sheet1!$A$2:$C$2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xVal>
          <c:yVal>
            <c:numRef>
              <c:f>Sheet1!$A$5:$C$5</c:f>
              <c:numCache>
                <c:formatCode>General</c:formatCode>
                <c:ptCount val="3"/>
                <c:pt idx="0">
                  <c:v>4</c:v>
                </c:pt>
                <c:pt idx="1">
                  <c:v>3</c:v>
                </c:pt>
                <c:pt idx="2">
                  <c:v>2.5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1-D280-4EC4-A5B6-0A9C6DE38D3C}"/>
            </c:ext>
          </c:extLst>
        </c:ser>
        <c:ser>
          <c:idx val="2"/>
          <c:order val="2"/>
          <c:spPr>
            <a:ln>
              <a:noFill/>
            </a:ln>
          </c:spPr>
          <c:marker>
            <c:symbol val="none"/>
          </c:marker>
          <c:dPt>
            <c:idx val="0"/>
            <c:marker>
              <c:symbol val="dash"/>
              <c:size val="7"/>
              <c:spPr>
                <a:solidFill>
                  <a:schemeClr val="tx1"/>
                </a:solidFill>
                <a:ln w="9525" cmpd="sng" algn="ctr">
                  <a:solidFill>
                    <a:schemeClr val="tx1"/>
                  </a:solidFill>
                  <a:prstDash val="solid"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2-D280-4EC4-A5B6-0A9C6DE38D3C}"/>
              </c:ext>
            </c:extLst>
          </c:dPt>
          <c:dPt>
            <c:idx val="1"/>
            <c:marker>
              <c:symbol val="dash"/>
              <c:size val="7"/>
              <c:spPr>
                <a:solidFill>
                  <a:schemeClr val="tx1"/>
                </a:solidFill>
                <a:ln w="9525" cmpd="sng" algn="ctr">
                  <a:solidFill>
                    <a:schemeClr val="tx1"/>
                  </a:solidFill>
                  <a:prstDash val="solid"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3-D280-4EC4-A5B6-0A9C6DE38D3C}"/>
              </c:ext>
            </c:extLst>
          </c:dPt>
          <c:dPt>
            <c:idx val="2"/>
            <c:marker>
              <c:symbol val="dash"/>
              <c:size val="7"/>
              <c:spPr>
                <a:solidFill>
                  <a:schemeClr val="tx1"/>
                </a:solidFill>
                <a:ln w="9525" cmpd="sng" algn="ctr">
                  <a:solidFill>
                    <a:schemeClr val="tx1"/>
                  </a:solidFill>
                  <a:prstDash val="solid"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4-D280-4EC4-A5B6-0A9C6DE38D3C}"/>
              </c:ext>
            </c:extLst>
          </c:dPt>
          <c:errBars>
            <c:errDir val="y"/>
            <c:errBarType val="plus"/>
            <c:errValType val="cust"/>
            <c:noEndCap val="1"/>
            <c:plus>
              <c:numRef>
                <c:f>Sheet1!$A$6:$C$6</c:f>
                <c:numCache>
                  <c:formatCode>General</c:formatCode>
                  <c:ptCount val="3"/>
                  <c:pt idx="0">
                    <c:v>-4</c:v>
                  </c:pt>
                  <c:pt idx="1">
                    <c:v>-6.5</c:v>
                  </c:pt>
                  <c:pt idx="2">
                    <c:v>-3</c:v>
                  </c:pt>
                </c:numCache>
              </c:numRef>
            </c:plus>
            <c:spPr>
              <a:ln w="9525" cmpd="sng" algn="ctr">
                <a:solidFill>
                  <a:schemeClr val="tx1"/>
                </a:solidFill>
                <a:prstDash val="solid"/>
              </a:ln>
            </c:spPr>
          </c:errBars>
          <c:xVal>
            <c:numRef>
              <c:f>Sheet1!$A$2:$C$2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xVal>
          <c:yVal>
            <c:numRef>
              <c:f>Sheet1!$A$7:$C$7</c:f>
              <c:numCache>
                <c:formatCode>General</c:formatCode>
                <c:ptCount val="3"/>
                <c:pt idx="0">
                  <c:v>7</c:v>
                </c:pt>
                <c:pt idx="1">
                  <c:v>9</c:v>
                </c:pt>
                <c:pt idx="2">
                  <c:v>5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5-D280-4EC4-A5B6-0A9C6DE38D3C}"/>
            </c:ext>
          </c:extLst>
        </c:ser>
        <c:ser>
          <c:idx val="3"/>
          <c:order val="3"/>
          <c:spPr>
            <a:ln>
              <a:noFill/>
            </a:ln>
          </c:spPr>
          <c:marker>
            <c:symbol val="none"/>
          </c:marker>
          <c:dPt>
            <c:idx val="0"/>
            <c:marker>
              <c:symbol val="dash"/>
              <c:size val="7"/>
              <c:spPr>
                <a:solidFill>
                  <a:schemeClr val="tx1"/>
                </a:solidFill>
                <a:ln w="9525" cmpd="sng" algn="ctr">
                  <a:solidFill>
                    <a:schemeClr val="tx1"/>
                  </a:solidFill>
                  <a:prstDash val="solid"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6-D280-4EC4-A5B6-0A9C6DE38D3C}"/>
              </c:ext>
            </c:extLst>
          </c:dPt>
          <c:dPt>
            <c:idx val="1"/>
            <c:marker>
              <c:symbol val="dash"/>
              <c:size val="7"/>
              <c:spPr>
                <a:solidFill>
                  <a:schemeClr val="tx1"/>
                </a:solidFill>
                <a:ln w="9525" cmpd="sng" algn="ctr">
                  <a:solidFill>
                    <a:schemeClr val="tx1"/>
                  </a:solidFill>
                  <a:prstDash val="solid"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7-D280-4EC4-A5B6-0A9C6DE38D3C}"/>
              </c:ext>
            </c:extLst>
          </c:dPt>
          <c:dPt>
            <c:idx val="2"/>
            <c:marker>
              <c:symbol val="dash"/>
              <c:size val="7"/>
              <c:spPr>
                <a:solidFill>
                  <a:schemeClr val="tx1"/>
                </a:solidFill>
                <a:ln w="9525" cmpd="sng" algn="ctr">
                  <a:solidFill>
                    <a:schemeClr val="tx1"/>
                  </a:solidFill>
                  <a:prstDash val="solid"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8-D280-4EC4-A5B6-0A9C6DE38D3C}"/>
              </c:ext>
            </c:extLst>
          </c:dPt>
          <c:xVal>
            <c:numRef>
              <c:f>Sheet1!$A$2:$C$2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xVal>
          <c:yVal>
            <c:numRef>
              <c:f>Sheet1!$A$8:$C$8</c:f>
              <c:numCache>
                <c:formatCode>General</c:formatCode>
                <c:ptCount val="3"/>
                <c:pt idx="0">
                  <c:v>3</c:v>
                </c:pt>
                <c:pt idx="1">
                  <c:v>2.5</c:v>
                </c:pt>
                <c:pt idx="2">
                  <c:v>2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9-D280-4EC4-A5B6-0A9C6DE38D3C}"/>
            </c:ext>
          </c:extLst>
        </c:ser>
        <c:ser>
          <c:idx val="4"/>
          <c:order val="4"/>
          <c:spPr>
            <a:ln>
              <a:noFill/>
            </a:ln>
          </c:spPr>
          <c:marker>
            <c:symbol val="none"/>
          </c:marker>
          <c:dPt>
            <c:idx val="0"/>
            <c:marker>
              <c:symbol val="triangle"/>
              <c:size val="7"/>
              <c:spPr>
                <a:solidFill>
                  <a:srgbClr val="FFFFFF"/>
                </a:solidFill>
                <a:ln w="9525" cmpd="sng" algn="ctr">
                  <a:solidFill>
                    <a:schemeClr val="accent1"/>
                  </a:solidFill>
                  <a:prstDash val="solid"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A-D280-4EC4-A5B6-0A9C6DE38D3C}"/>
              </c:ext>
            </c:extLst>
          </c:dPt>
          <c:dPt>
            <c:idx val="1"/>
            <c:marker>
              <c:symbol val="triangle"/>
              <c:size val="7"/>
              <c:spPr>
                <a:solidFill>
                  <a:srgbClr val="FFFFFF"/>
                </a:solidFill>
                <a:ln w="9525" cmpd="sng" algn="ctr">
                  <a:solidFill>
                    <a:schemeClr val="accent1"/>
                  </a:solidFill>
                  <a:prstDash val="solid"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B-D280-4EC4-A5B6-0A9C6DE38D3C}"/>
              </c:ext>
            </c:extLst>
          </c:dPt>
          <c:dPt>
            <c:idx val="2"/>
            <c:marker>
              <c:symbol val="triangle"/>
              <c:size val="7"/>
              <c:spPr>
                <a:solidFill>
                  <a:srgbClr val="FFFFFF"/>
                </a:solidFill>
                <a:ln w="9525" cmpd="sng" algn="ctr">
                  <a:solidFill>
                    <a:schemeClr val="accent1"/>
                  </a:solidFill>
                  <a:prstDash val="solid"/>
                </a:ln>
              </c:spPr>
            </c:marker>
            <c:bubble3D val="0"/>
            <c:extLst>
              <c:ext xmlns:c16="http://schemas.microsoft.com/office/drawing/2014/chart" uri="{C3380CC4-5D6E-409C-BE32-E72D297353CC}">
                <c16:uniqueId val="{0000000C-D280-4EC4-A5B6-0A9C6DE38D3C}"/>
              </c:ext>
            </c:extLst>
          </c:dPt>
          <c:xVal>
            <c:numRef>
              <c:f>Sheet1!$A$2:$C$2</c:f>
              <c:numCache>
                <c:formatCode>General</c:formatCode>
                <c:ptCount val="3"/>
                <c:pt idx="0">
                  <c:v>2024</c:v>
                </c:pt>
                <c:pt idx="1">
                  <c:v>2025</c:v>
                </c:pt>
                <c:pt idx="2">
                  <c:v>2026</c:v>
                </c:pt>
              </c:numCache>
            </c:numRef>
          </c:xVal>
          <c:yVal>
            <c:numRef>
              <c:f>Sheet1!$A$9:$C$9</c:f>
              <c:numCache>
                <c:formatCode>General</c:formatCode>
                <c:ptCount val="3"/>
                <c:pt idx="0">
                  <c:v>4.5</c:v>
                </c:pt>
                <c:pt idx="1">
                  <c:v>4.5</c:v>
                </c:pt>
                <c:pt idx="2">
                  <c:v>3.3</c:v>
                </c:pt>
              </c:numCache>
            </c:numRef>
          </c:yVal>
          <c:smooth val="0"/>
          <c:extLst>
            <c:ext xmlns:c16="http://schemas.microsoft.com/office/drawing/2014/chart" uri="{C3380CC4-5D6E-409C-BE32-E72D297353CC}">
              <c16:uniqueId val="{0000000D-D280-4EC4-A5B6-0A9C6DE38D3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4"/>
        <c:axId val="5"/>
      </c:scatterChart>
      <c:valAx>
        <c:axId val="4"/>
        <c:scaling>
          <c:orientation val="minMax"/>
          <c:max val="2027"/>
          <c:min val="2023"/>
        </c:scaling>
        <c:delete val="0"/>
        <c:axPos val="b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one"/>
        <c:spPr>
          <a:ln w="9525" cmpd="sng" algn="ctr">
            <a:solidFill>
              <a:schemeClr val="tx1"/>
            </a:solidFill>
            <a:prstDash val="solid"/>
          </a:ln>
        </c:spPr>
        <c:crossAx val="5"/>
        <c:crosses val="min"/>
        <c:crossBetween val="midCat"/>
      </c:valAx>
      <c:valAx>
        <c:axId val="5"/>
        <c:scaling>
          <c:orientation val="minMax"/>
          <c:max val="9"/>
          <c:min val="0"/>
        </c:scaling>
        <c:delete val="0"/>
        <c:axPos val="l"/>
        <c:majorGridlines>
          <c:spPr>
            <a:ln>
              <a:noFill/>
            </a:ln>
          </c:spPr>
        </c:majorGridlines>
        <c:numFmt formatCode="#,##0;&quot;-&quot;#,##0" sourceLinked="0"/>
        <c:majorTickMark val="out"/>
        <c:minorTickMark val="none"/>
        <c:tickLblPos val="nextTo"/>
        <c:spPr>
          <a:ln w="9525" cmpd="sng" algn="ctr">
            <a:solidFill>
              <a:schemeClr val="tx1"/>
            </a:solidFill>
            <a:prstDash val="solid"/>
          </a:ln>
        </c:spPr>
        <c:txPr>
          <a:bodyPr wrap="none"/>
          <a:lstStyle/>
          <a:p>
            <a:pPr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LID4096"/>
          </a:p>
        </c:txPr>
        <c:crossAx val="4"/>
        <c:crosses val="min"/>
        <c:crossBetween val="midCat"/>
        <c:majorUnit val="1"/>
      </c:valAx>
    </c:plotArea>
    <c:plotVisOnly val="0"/>
    <c:dispBlanksAs val="gap"/>
    <c:showDLblsOverMax val="1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7EC76A4D-CEC1-3E79-D6AB-EA09635240AF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DAC04B5-6969-DBBE-877C-D0F27D3BCBE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C93E6-3CAE-4165-B3AF-CD7E12F79975}" type="datetimeFigureOut">
              <a:rPr lang="en-US" smtClean="0"/>
              <a:t>1/20/2026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255B24-6CD4-0AB7-92B1-423885C02113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A1A191-D35D-D76C-55D2-BDD5135AFA8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FE8F1-C371-4820-8ED7-70D159B5B6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65986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rtl="0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rtl="0">
              <a:defRPr sz="1200"/>
            </a:lvl1pPr>
          </a:lstStyle>
          <a:p>
            <a:endParaRPr lang="en-US" dirty="0"/>
          </a:p>
        </p:txBody>
      </p:sp>
      <p:sp>
        <p:nvSpPr>
          <p:cNvPr id="4" name="Slide Image Placeholder 3"/>
          <p:cNvSpPr>
            <a:spLocks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endParaRPr lang="en-US" dirty="0"/>
          </a:p>
        </p:txBody>
      </p:sp>
      <p:sp>
        <p:nvSpPr>
          <p:cNvPr id="6" name="Footer Placeholder 5"/>
          <p:cNvSpPr>
            <a:spLocks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rtl="0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rtl="0">
              <a:defRPr sz="1200"/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682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  <p:extLst>
    <p:ext uri="{620B2872-D7B9-4A21-9093-7833F8D536E1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/>
          </p:cNvSpPr>
          <p:nvPr>
            <p:ph type="sldNum" sz="quarter" idx="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28808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/>
          </p:cNvSpPr>
          <p:nvPr>
            <p:ph type="sldNum" sz="quarter" idx="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3242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/>
          </p:cNvSpPr>
          <p:nvPr>
            <p:ph type="sldNum" sz="quarter" idx="5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50209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7" Type="http://schemas.openxmlformats.org/officeDocument/2006/relationships/image" Target="../media/image3.sv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2.png"/><Relationship Id="rId5" Type="http://schemas.openxmlformats.org/officeDocument/2006/relationships/image" Target="../media/image5.jpg"/><Relationship Id="rId4" Type="http://schemas.openxmlformats.org/officeDocument/2006/relationships/image" Target="../media/image4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preserve="1" userDrawn="1">
  <p:cSld name="Cover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0DFD1FE3-FAC2-F02B-6BBB-E774A6AA789D}"/>
              </a:ext>
            </a:extLst>
          </p:cNvPr>
          <p:cNvGraphicFramePr>
            <a:graphicFrameLocks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92788254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606" imgH="608" progId="TCLayout.ActiveDocument.1">
                  <p:embed/>
                </p:oleObj>
              </mc:Choice>
              <mc:Fallback>
                <p:oleObj name="think-cell Slide" r:id="rId3" imgW="606" imgH="608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DFD1FE3-FAC2-F02B-6BBB-E774A6AA78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6">
            <a:extLst>
              <a:ext uri="{FF2B5EF4-FFF2-40B4-BE49-F238E27FC236}">
                <a16:creationId xmlns:a16="http://schemas.microsoft.com/office/drawing/2014/main" id="{B9254196-BA67-C430-4695-4AB891007B35}"/>
              </a:ext>
            </a:extLst>
          </p:cNvPr>
          <p:cNvPicPr>
            <a:picLocks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0" y="0"/>
            <a:ext cx="10287000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9D894B0-6BDE-53CB-10DA-5FD4B32DE0F7}"/>
              </a:ext>
            </a:extLst>
          </p:cNvPr>
          <p:cNvSpPr/>
          <p:nvPr userDrawn="1"/>
        </p:nvSpPr>
        <p:spPr>
          <a:xfrm>
            <a:off x="0" y="0"/>
            <a:ext cx="10287001" cy="6858000"/>
          </a:xfrm>
          <a:prstGeom prst="rect">
            <a:avLst/>
          </a:prstGeom>
          <a:gradFill flip="none" rotWithShape="1">
            <a:gsLst>
              <a:gs pos="18000">
                <a:schemeClr val="bg1"/>
              </a:gs>
              <a:gs pos="100000">
                <a:schemeClr val="bg1">
                  <a:alpha val="0"/>
                </a:schemeClr>
              </a:gs>
            </a:gsLst>
            <a:lin ang="10800000" scaled="1"/>
            <a:tileRect/>
          </a:gra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72000" tIns="72000" rIns="72000" bIns="72000" rtlCol="0" anchor="ctr"/>
          <a:lstStyle/>
          <a:p>
            <a:pPr algn="l"/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5" name="Title 3">
            <a:extLst>
              <a:ext uri="{FF2B5EF4-FFF2-40B4-BE49-F238E27FC236}">
                <a16:creationId xmlns:a16="http://schemas.microsoft.com/office/drawing/2014/main" id="{1C9919F9-6E58-75A1-DD17-89072267B2DC}"/>
              </a:ext>
            </a:extLst>
          </p:cNvPr>
          <p:cNvSpPr>
            <a:spLocks/>
          </p:cNvSpPr>
          <p:nvPr>
            <p:ph type="title" hasCustomPrompt="1"/>
          </p:nvPr>
        </p:nvSpPr>
        <p:spPr>
          <a:xfrm>
            <a:off x="5994401" y="1730526"/>
            <a:ext cx="5826124" cy="1828193"/>
          </a:xfrm>
        </p:spPr>
        <p:txBody>
          <a:bodyPr vert="horz" anchor="b"/>
          <a:lstStyle>
            <a:lvl1pPr algn="r" rtl="0">
              <a:defRPr sz="4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  <a:br>
              <a:rPr lang="en-US" dirty="0"/>
            </a:br>
            <a:r>
              <a:rPr lang="en-US" dirty="0"/>
              <a:t>Arial Bold</a:t>
            </a:r>
            <a:br>
              <a:rPr lang="en-US" dirty="0"/>
            </a:br>
            <a:r>
              <a:rPr lang="en-US" dirty="0"/>
              <a:t>max. 3 lines</a:t>
            </a:r>
          </a:p>
        </p:txBody>
      </p:sp>
      <p:sp>
        <p:nvSpPr>
          <p:cNvPr id="27" name="Text Placeholder 28">
            <a:extLst>
              <a:ext uri="{FF2B5EF4-FFF2-40B4-BE49-F238E27FC236}">
                <a16:creationId xmlns:a16="http://schemas.microsoft.com/office/drawing/2014/main" id="{5F679BF0-0183-3A43-E806-07385A2B6F92}"/>
              </a:ext>
            </a:extLst>
          </p:cNvPr>
          <p:cNvSpPr>
            <a:spLocks/>
          </p:cNvSpPr>
          <p:nvPr>
            <p:ph type="body" sz="quarter" idx="10" hasCustomPrompt="1"/>
          </p:nvPr>
        </p:nvSpPr>
        <p:spPr>
          <a:xfrm>
            <a:off x="5994401" y="3873031"/>
            <a:ext cx="5826124" cy="369332"/>
          </a:xfrm>
        </p:spPr>
        <p:txBody>
          <a:bodyPr wrap="square">
            <a:spAutoFit/>
          </a:bodyPr>
          <a:lstStyle>
            <a:lvl1pPr marL="0" indent="0" algn="r" rtl="0">
              <a:buNone/>
              <a:defRPr sz="24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dirty="0"/>
              <a:t>Subtitle of the presentation (max. 1 </a:t>
            </a:r>
            <a:r>
              <a:rPr lang="en-US"/>
              <a:t>line)</a:t>
            </a:r>
            <a:endParaRPr lang="en-US" dirty="0"/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25231C6-C03B-7023-158D-2FACC3F5EF9F}"/>
              </a:ext>
            </a:extLst>
          </p:cNvPr>
          <p:cNvCxnSpPr>
            <a:cxnSpLocks/>
          </p:cNvCxnSpPr>
          <p:nvPr userDrawn="1"/>
        </p:nvCxnSpPr>
        <p:spPr>
          <a:xfrm>
            <a:off x="10848513" y="3715875"/>
            <a:ext cx="972011" cy="0"/>
          </a:xfrm>
          <a:prstGeom prst="line">
            <a:avLst/>
          </a:prstGeom>
          <a:ln w="952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>
            <a:extLst>
              <a:ext uri="{FF2B5EF4-FFF2-40B4-BE49-F238E27FC236}">
                <a16:creationId xmlns:a16="http://schemas.microsoft.com/office/drawing/2014/main" id="{6F8F9367-9D94-76AD-E6DA-E75FA55376D6}"/>
              </a:ext>
            </a:extLst>
          </p:cNvPr>
          <p:cNvSpPr txBox="1"/>
          <p:nvPr userDrawn="1"/>
        </p:nvSpPr>
        <p:spPr>
          <a:xfrm>
            <a:off x="9577269" y="6519730"/>
            <a:ext cx="225367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 rtl="0"/>
            <a:r>
              <a:rPr lang="en-US" sz="1000" dirty="0">
                <a:solidFill>
                  <a:schemeClr val="tx1"/>
                </a:solidFill>
              </a:rPr>
              <a:t>© 2002-2026 think-cell Software GmbH</a:t>
            </a:r>
          </a:p>
        </p:txBody>
      </p:sp>
      <p:sp>
        <p:nvSpPr>
          <p:cNvPr id="17" name="Graphic 15">
            <a:extLst>
              <a:ext uri="{FF2B5EF4-FFF2-40B4-BE49-F238E27FC236}">
                <a16:creationId xmlns:a16="http://schemas.microsoft.com/office/drawing/2014/main" id="{24D0D072-25BF-1E51-E408-6FA2852D480A}"/>
              </a:ext>
            </a:extLst>
          </p:cNvPr>
          <p:cNvSpPr/>
          <p:nvPr/>
        </p:nvSpPr>
        <p:spPr>
          <a:xfrm>
            <a:off x="5957959" y="4398510"/>
            <a:ext cx="6234041" cy="502770"/>
          </a:xfrm>
          <a:custGeom>
            <a:avLst/>
            <a:gdLst>
              <a:gd name="connsiteX0" fmla="*/ 374047 w 4648581"/>
              <a:gd name="connsiteY0" fmla="*/ 0 h 374904"/>
              <a:gd name="connsiteX1" fmla="*/ 4648581 w 4648581"/>
              <a:gd name="connsiteY1" fmla="*/ 0 h 374904"/>
              <a:gd name="connsiteX2" fmla="*/ 4648581 w 4648581"/>
              <a:gd name="connsiteY2" fmla="*/ 374904 h 374904"/>
              <a:gd name="connsiteX3" fmla="*/ 0 w 4648581"/>
              <a:gd name="connsiteY3" fmla="*/ 374904 h 374904"/>
              <a:gd name="connsiteX4" fmla="*/ 374047 w 4648581"/>
              <a:gd name="connsiteY4" fmla="*/ 0 h 3749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648581" h="374904">
                <a:moveTo>
                  <a:pt x="374047" y="0"/>
                </a:moveTo>
                <a:lnTo>
                  <a:pt x="4648581" y="0"/>
                </a:lnTo>
                <a:lnTo>
                  <a:pt x="4648581" y="374904"/>
                </a:lnTo>
                <a:lnTo>
                  <a:pt x="0" y="374904"/>
                </a:lnTo>
                <a:lnTo>
                  <a:pt x="374047" y="0"/>
                </a:lnTo>
                <a:close/>
              </a:path>
            </a:pathLst>
          </a:custGeom>
          <a:solidFill>
            <a:srgbClr val="E9163C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0" name="Text Placeholder 28">
            <a:extLst>
              <a:ext uri="{FF2B5EF4-FFF2-40B4-BE49-F238E27FC236}">
                <a16:creationId xmlns:a16="http://schemas.microsoft.com/office/drawing/2014/main" id="{215BD923-81A0-3A30-43F1-9EC592E8CB88}"/>
              </a:ext>
            </a:extLst>
          </p:cNvPr>
          <p:cNvSpPr>
            <a:spLocks/>
          </p:cNvSpPr>
          <p:nvPr>
            <p:ph type="body" sz="quarter" idx="11" hasCustomPrompt="1"/>
          </p:nvPr>
        </p:nvSpPr>
        <p:spPr>
          <a:xfrm>
            <a:off x="6711950" y="4509681"/>
            <a:ext cx="5108575" cy="276999"/>
          </a:xfrm>
        </p:spPr>
        <p:txBody>
          <a:bodyPr wrap="square" anchor="t">
            <a:spAutoFit/>
          </a:bodyPr>
          <a:lstStyle>
            <a:lvl1pPr marL="0" indent="0" algn="r" rtl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dirty="0"/>
              <a:t>Date | Presenter name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E2B35A80-05CD-5EED-40A5-797C1C80700E}"/>
              </a:ext>
            </a:extLst>
          </p:cNvPr>
          <p:cNvPicPr>
            <a:picLocks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070145" y="1162251"/>
            <a:ext cx="1753421" cy="4111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9939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PhAnim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ACCB8619-3FCC-0EF8-E258-77211AE9EE24}"/>
              </a:ext>
            </a:extLst>
          </p:cNvPr>
          <p:cNvGraphicFramePr>
            <a:graphicFrameLocks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55616177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9" imgH="350" progId="TCLayout.ActiveDocument.1">
                  <p:embed/>
                </p:oleObj>
              </mc:Choice>
              <mc:Fallback>
                <p:oleObj name="think-cell Slide" r:id="rId3" imgW="349" imgH="350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ACCB8619-3FCC-0EF8-E258-77211AE9EE2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Placeholder 1">
            <a:extLst>
              <a:ext uri="{FF2B5EF4-FFF2-40B4-BE49-F238E27FC236}">
                <a16:creationId xmlns:a16="http://schemas.microsoft.com/office/drawing/2014/main" id="{CA9EE022-1F91-8EF9-007F-7CEE235FD9C2}"/>
              </a:ext>
            </a:extLst>
          </p:cNvPr>
          <p:cNvSpPr>
            <a:spLocks/>
          </p:cNvSpPr>
          <p:nvPr>
            <p:ph type="title"/>
          </p:nvPr>
        </p:nvSpPr>
        <p:spPr>
          <a:xfrm>
            <a:off x="403200" y="258578"/>
            <a:ext cx="10087200" cy="3877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rtl="0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92569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svg"/><Relationship Id="rId3" Type="http://schemas.openxmlformats.org/officeDocument/2006/relationships/theme" Target="../theme/theme1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27CE8A06-CDE7-C9B8-41FC-D53CC3A91B8E}"/>
              </a:ext>
            </a:extLst>
          </p:cNvPr>
          <p:cNvGraphicFramePr>
            <a:graphicFrameLocks/>
          </p:cNvGraphicFramePr>
          <p:nvPr userDrawn="1"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977468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9" imgH="350" progId="TCLayout.ActiveDocument.1">
                  <p:embed/>
                </p:oleObj>
              </mc:Choice>
              <mc:Fallback>
                <p:oleObj name="think-cell Slide" r:id="rId5" imgW="349" imgH="350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27CE8A06-CDE7-C9B8-41FC-D53CC3A91B8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0626BCEA-F163-3FF9-ECB1-21EE3C75D02C}"/>
              </a:ext>
            </a:extLst>
          </p:cNvPr>
          <p:cNvSpPr/>
          <p:nvPr userDrawn="1"/>
        </p:nvSpPr>
        <p:spPr>
          <a:xfrm>
            <a:off x="0" y="6462714"/>
            <a:ext cx="12191999" cy="267553"/>
          </a:xfrm>
          <a:custGeom>
            <a:avLst/>
            <a:gdLst>
              <a:gd name="connsiteX0" fmla="*/ 0 w 12191999"/>
              <a:gd name="connsiteY0" fmla="*/ 0 h 267553"/>
              <a:gd name="connsiteX1" fmla="*/ 12191999 w 12191999"/>
              <a:gd name="connsiteY1" fmla="*/ 0 h 267553"/>
              <a:gd name="connsiteX2" fmla="*/ 12191999 w 12191999"/>
              <a:gd name="connsiteY2" fmla="*/ 267553 h 267553"/>
              <a:gd name="connsiteX3" fmla="*/ 0 w 12191999"/>
              <a:gd name="connsiteY3" fmla="*/ 267553 h 267553"/>
              <a:gd name="connsiteX4" fmla="*/ 0 w 12191999"/>
              <a:gd name="connsiteY4" fmla="*/ 0 h 267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191999" h="267553">
                <a:moveTo>
                  <a:pt x="0" y="0"/>
                </a:moveTo>
                <a:lnTo>
                  <a:pt x="12191999" y="0"/>
                </a:lnTo>
                <a:lnTo>
                  <a:pt x="12191999" y="267553"/>
                </a:lnTo>
                <a:lnTo>
                  <a:pt x="0" y="267553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9525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72000" tIns="72000" rIns="72000" bIns="72000" rtlCol="0" anchor="ctr">
            <a:noAutofit/>
          </a:bodyPr>
          <a:lstStyle/>
          <a:p>
            <a:pPr algn="l"/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1CEAD62-5EDF-8B4F-D2F7-FD0F95F6ACE7}"/>
              </a:ext>
            </a:extLst>
          </p:cNvPr>
          <p:cNvSpPr>
            <a:spLocks/>
          </p:cNvSpPr>
          <p:nvPr>
            <p:ph type="title"/>
          </p:nvPr>
        </p:nvSpPr>
        <p:spPr>
          <a:xfrm>
            <a:off x="407988" y="258578"/>
            <a:ext cx="10082412" cy="387798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6AD9A7-A470-4248-33C2-9AE6FF8B56DA}"/>
              </a:ext>
            </a:extLst>
          </p:cNvPr>
          <p:cNvSpPr>
            <a:spLocks/>
          </p:cNvSpPr>
          <p:nvPr>
            <p:ph type="body" idx="1"/>
          </p:nvPr>
        </p:nvSpPr>
        <p:spPr>
          <a:xfrm>
            <a:off x="407989" y="1557338"/>
            <a:ext cx="11412536" cy="45005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dirty="0"/>
              <a:t>First level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88EEF22F-9FFB-C804-18CB-4323FEC32163}"/>
              </a:ext>
            </a:extLst>
          </p:cNvPr>
          <p:cNvSpPr txBox="1"/>
          <p:nvPr userDrawn="1"/>
        </p:nvSpPr>
        <p:spPr>
          <a:xfrm>
            <a:off x="413346" y="6519730"/>
            <a:ext cx="2253674" cy="15388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l" rtl="0"/>
            <a:r>
              <a:rPr lang="en-US" sz="1000" dirty="0">
                <a:solidFill>
                  <a:schemeClr val="tx1"/>
                </a:solidFill>
              </a:rPr>
              <a:t>© 2002-2026 think-cell Software GmbH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96371387-1DE5-15CB-052E-C6056403E1B2}"/>
              </a:ext>
            </a:extLst>
          </p:cNvPr>
          <p:cNvCxnSpPr>
            <a:cxnSpLocks/>
          </p:cNvCxnSpPr>
          <p:nvPr userDrawn="1"/>
        </p:nvCxnSpPr>
        <p:spPr>
          <a:xfrm>
            <a:off x="10641600" y="310036"/>
            <a:ext cx="0" cy="326450"/>
          </a:xfrm>
          <a:prstGeom prst="line">
            <a:avLst/>
          </a:prstGeom>
          <a:ln w="28575">
            <a:solidFill>
              <a:srgbClr val="E9163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Freeform: Shape 27">
            <a:extLst>
              <a:ext uri="{FF2B5EF4-FFF2-40B4-BE49-F238E27FC236}">
                <a16:creationId xmlns:a16="http://schemas.microsoft.com/office/drawing/2014/main" id="{5D6F422E-B0A6-8E5E-D866-1DBD9FEE1431}"/>
              </a:ext>
            </a:extLst>
          </p:cNvPr>
          <p:cNvSpPr/>
          <p:nvPr userDrawn="1"/>
        </p:nvSpPr>
        <p:spPr>
          <a:xfrm>
            <a:off x="11310234" y="6462714"/>
            <a:ext cx="881767" cy="267553"/>
          </a:xfrm>
          <a:custGeom>
            <a:avLst/>
            <a:gdLst>
              <a:gd name="connsiteX0" fmla="*/ 268696 w 881767"/>
              <a:gd name="connsiteY0" fmla="*/ 0 h 267553"/>
              <a:gd name="connsiteX1" fmla="*/ 881767 w 881767"/>
              <a:gd name="connsiteY1" fmla="*/ 0 h 267553"/>
              <a:gd name="connsiteX2" fmla="*/ 881767 w 881767"/>
              <a:gd name="connsiteY2" fmla="*/ 267553 h 267553"/>
              <a:gd name="connsiteX3" fmla="*/ 0 w 881767"/>
              <a:gd name="connsiteY3" fmla="*/ 267553 h 267553"/>
              <a:gd name="connsiteX4" fmla="*/ 268696 w 881767"/>
              <a:gd name="connsiteY4" fmla="*/ 0 h 2675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1767" h="267553">
                <a:moveTo>
                  <a:pt x="268696" y="0"/>
                </a:moveTo>
                <a:lnTo>
                  <a:pt x="881767" y="0"/>
                </a:lnTo>
                <a:lnTo>
                  <a:pt x="881767" y="267553"/>
                </a:lnTo>
                <a:lnTo>
                  <a:pt x="0" y="267553"/>
                </a:lnTo>
                <a:lnTo>
                  <a:pt x="268696" y="0"/>
                </a:lnTo>
                <a:close/>
              </a:path>
            </a:pathLst>
          </a:custGeom>
          <a:solidFill>
            <a:srgbClr val="E9163C"/>
          </a:solidFill>
          <a:ln w="14288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156" name="TextBox 155">
            <a:extLst>
              <a:ext uri="{FF2B5EF4-FFF2-40B4-BE49-F238E27FC236}">
                <a16:creationId xmlns:a16="http://schemas.microsoft.com/office/drawing/2014/main" id="{D2AF90D4-FC1C-E61D-CA1D-7C7ABCCF16BA}"/>
              </a:ext>
            </a:extLst>
          </p:cNvPr>
          <p:cNvSpPr txBox="1"/>
          <p:nvPr userDrawn="1"/>
        </p:nvSpPr>
        <p:spPr>
          <a:xfrm>
            <a:off x="11667178" y="6519728"/>
            <a:ext cx="157094" cy="153888"/>
          </a:xfrm>
          <a:prstGeom prst="rect">
            <a:avLst/>
          </a:prstGeom>
        </p:spPr>
        <p:txBody>
          <a:bodyPr vert="horz" wrap="none" lIns="0" tIns="0" rIns="0" bIns="0" rtlCol="0" anchor="ctr">
            <a:spAutoFit/>
          </a:bodyPr>
          <a:lstStyle/>
          <a:p>
            <a:pPr marL="0" indent="0" algn="r" rtl="0">
              <a:buNone/>
            </a:pPr>
            <a:fld id="{3A7F7DAC-108B-4077-9F7F-9FF8D87D836E}" type="slidenum">
              <a:rPr lang="en-US" sz="1000" smtClean="0">
                <a:solidFill>
                  <a:schemeClr val="bg1"/>
                </a:solidFill>
              </a:rPr>
              <a:pPr marL="0" indent="0" algn="r" rtl="0">
                <a:buNone/>
              </a:pPr>
              <a:t>‹#›</a:t>
            </a:fld>
            <a:endParaRPr lang="en-US" sz="1000" dirty="0">
              <a:solidFill>
                <a:schemeClr val="bg1"/>
              </a:solidFill>
            </a:endParaRPr>
          </a:p>
        </p:txBody>
      </p:sp>
      <p:pic>
        <p:nvPicPr>
          <p:cNvPr id="10" name="Graphic 9">
            <a:extLst>
              <a:ext uri="{FF2B5EF4-FFF2-40B4-BE49-F238E27FC236}">
                <a16:creationId xmlns:a16="http://schemas.microsoft.com/office/drawing/2014/main" id="{4E44C766-B4A1-C6DC-621B-6760FA5CF38B}"/>
              </a:ext>
            </a:extLst>
          </p:cNvPr>
          <p:cNvPicPr>
            <a:picLocks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0777816" y="350590"/>
            <a:ext cx="1046379" cy="245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732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69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39700" indent="-1397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38138" indent="-160338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Tx/>
        <a:buFont typeface="Symbol" panose="05050102010706020507" pitchFamily="18" charset="2"/>
        <a:buChar char="-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96888" indent="-166688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Clr>
          <a:schemeClr val="tx1"/>
        </a:buClr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87388" indent="-190500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71538" indent="-169863" algn="l" defTabSz="914400" rtl="0" eaLnBrk="1" latinLnBrk="0" hangingPunct="1">
        <a:lnSpc>
          <a:spcPct val="100000"/>
        </a:lnSpc>
        <a:spcBef>
          <a:spcPts val="0"/>
        </a:spcBef>
        <a:spcAft>
          <a:spcPts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981" userDrawn="1">
          <p15:clr>
            <a:srgbClr val="F26B43"/>
          </p15:clr>
        </p15:guide>
        <p15:guide id="2" pos="257" userDrawn="1">
          <p15:clr>
            <a:srgbClr val="F26B43"/>
          </p15:clr>
        </p15:guide>
        <p15:guide id="3" pos="7446" userDrawn="1">
          <p15:clr>
            <a:srgbClr val="F26B43"/>
          </p15:clr>
        </p15:guide>
        <p15:guide id="5" orient="horz" pos="3816">
          <p15:clr>
            <a:srgbClr val="F26B43"/>
          </p15:clr>
        </p15:guide>
        <p15:guide id="6" orient="horz" pos="731" userDrawn="1">
          <p15:clr>
            <a:srgbClr val="F26B43"/>
          </p15:clr>
        </p15:guide>
        <p15:guide id="8" pos="3840" userDrawn="1">
          <p15:clr>
            <a:srgbClr val="F26B43"/>
          </p15:clr>
        </p15:guide>
        <p15:guide id="9" orient="horz" pos="2387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4.bin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tags" Target="../tags/tag13.xml"/><Relationship Id="rId13" Type="http://schemas.openxmlformats.org/officeDocument/2006/relationships/image" Target="../media/image6.emf"/><Relationship Id="rId3" Type="http://schemas.openxmlformats.org/officeDocument/2006/relationships/tags" Target="../tags/tag8.xml"/><Relationship Id="rId7" Type="http://schemas.openxmlformats.org/officeDocument/2006/relationships/tags" Target="../tags/tag12.xml"/><Relationship Id="rId12" Type="http://schemas.openxmlformats.org/officeDocument/2006/relationships/oleObject" Target="../embeddings/oleObject5.bin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1" Type="http://schemas.openxmlformats.org/officeDocument/2006/relationships/notesSlide" Target="../notesSlides/notesSlide2.xml"/><Relationship Id="rId5" Type="http://schemas.openxmlformats.org/officeDocument/2006/relationships/tags" Target="../tags/tag10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9.xml"/><Relationship Id="rId9" Type="http://schemas.openxmlformats.org/officeDocument/2006/relationships/tags" Target="../tags/tag14.xml"/><Relationship Id="rId1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22.xml"/><Relationship Id="rId13" Type="http://schemas.openxmlformats.org/officeDocument/2006/relationships/image" Target="../media/image6.emf"/><Relationship Id="rId3" Type="http://schemas.openxmlformats.org/officeDocument/2006/relationships/tags" Target="../tags/tag17.xml"/><Relationship Id="rId7" Type="http://schemas.openxmlformats.org/officeDocument/2006/relationships/tags" Target="../tags/tag21.xml"/><Relationship Id="rId12" Type="http://schemas.openxmlformats.org/officeDocument/2006/relationships/oleObject" Target="../embeddings/oleObject6.bin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tags" Target="../tags/tag20.xml"/><Relationship Id="rId11" Type="http://schemas.openxmlformats.org/officeDocument/2006/relationships/notesSlide" Target="../notesSlides/notesSlide3.xml"/><Relationship Id="rId5" Type="http://schemas.openxmlformats.org/officeDocument/2006/relationships/tags" Target="../tags/tag19.xml"/><Relationship Id="rId10" Type="http://schemas.openxmlformats.org/officeDocument/2006/relationships/slideLayout" Target="../slideLayouts/slideLayout2.xml"/><Relationship Id="rId4" Type="http://schemas.openxmlformats.org/officeDocument/2006/relationships/tags" Target="../tags/tag18.xml"/><Relationship Id="rId9" Type="http://schemas.openxmlformats.org/officeDocument/2006/relationships/tags" Target="../tags/tag23.xml"/><Relationship Id="rId14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CDB7B5BB-4159-D447-6FC6-2112AD765034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606" imgH="608" progId="TCLayout.ActiveDocument.1">
                  <p:embed/>
                </p:oleObj>
              </mc:Choice>
              <mc:Fallback>
                <p:oleObj name="think-cell Slide" r:id="rId4" imgW="606" imgH="60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CDB7B5BB-4159-D447-6FC6-2112AD76503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4">
            <a:extLst>
              <a:ext uri="{FF2B5EF4-FFF2-40B4-BE49-F238E27FC236}">
                <a16:creationId xmlns:a16="http://schemas.microsoft.com/office/drawing/2014/main" id="{EC9F0D5D-3A30-B569-0EAE-F5B6299A1E01}"/>
              </a:ext>
            </a:extLst>
          </p:cNvPr>
          <p:cNvSpPr>
            <a:spLocks/>
          </p:cNvSpPr>
          <p:nvPr>
            <p:ph type="title"/>
          </p:nvPr>
        </p:nvSpPr>
        <p:spPr>
          <a:xfrm>
            <a:off x="5523638" y="2949321"/>
            <a:ext cx="6296887" cy="609398"/>
          </a:xfrm>
        </p:spPr>
        <p:txBody>
          <a:bodyPr vert="horz" wrap="square" rIns="0">
            <a:spAutoFit/>
          </a:bodyPr>
          <a:lstStyle/>
          <a:p>
            <a:r>
              <a:rPr lang="en-US" noProof="0" dirty="0"/>
              <a:t>Box and whisker chart</a:t>
            </a:r>
          </a:p>
        </p:txBody>
      </p:sp>
      <p:sp>
        <p:nvSpPr>
          <p:cNvPr id="16" name="Text Placeholder 15">
            <a:extLst>
              <a:ext uri="{FF2B5EF4-FFF2-40B4-BE49-F238E27FC236}">
                <a16:creationId xmlns:a16="http://schemas.microsoft.com/office/drawing/2014/main" id="{F634ECF9-7B40-081D-F53B-21F58D7E3395}"/>
              </a:ext>
            </a:extLst>
          </p:cNvPr>
          <p:cNvSpPr>
            <a:spLocks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noProof="0" dirty="0"/>
              <a:t>think-cell 14</a:t>
            </a:r>
          </a:p>
        </p:txBody>
      </p:sp>
      <p:sp>
        <p:nvSpPr>
          <p:cNvPr id="17" name="Text Placeholder 16">
            <a:extLst>
              <a:ext uri="{FF2B5EF4-FFF2-40B4-BE49-F238E27FC236}">
                <a16:creationId xmlns:a16="http://schemas.microsoft.com/office/drawing/2014/main" id="{1774D7DF-6F49-0C83-EA25-274F8F8969ED}"/>
              </a:ext>
            </a:extLst>
          </p:cNvPr>
          <p:cNvSpPr>
            <a:spLocks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noProof="0" dirty="0"/>
              <a:t>January 2026</a:t>
            </a:r>
          </a:p>
        </p:txBody>
      </p:sp>
    </p:spTree>
    <p:extLst>
      <p:ext uri="{BB962C8B-B14F-4D97-AF65-F5344CB8AC3E}">
        <p14:creationId xmlns:p14="http://schemas.microsoft.com/office/powerpoint/2010/main" val="8276549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289414BA-30E3-F668-CCEA-B5E43A0250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DEDCA2CD-F6DB-9A21-EDF4-0B5AC7888479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10539655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404" imgH="405" progId="TCLayout.ActiveDocument.1">
                  <p:embed/>
                </p:oleObj>
              </mc:Choice>
              <mc:Fallback>
                <p:oleObj name="think-cell Slide" r:id="rId12" imgW="404" imgH="405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DEDCA2CD-F6DB-9A21-EDF4-0B5AC788847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06773350-9E47-22B3-9629-AEE90400FC2E}"/>
              </a:ext>
            </a:extLst>
          </p:cNvPr>
          <p:cNvCxnSpPr/>
          <p:nvPr>
            <p:custDataLst>
              <p:tags r:id="rId2"/>
            </p:custDataLst>
          </p:nvPr>
        </p:nvCxnSpPr>
        <p:spPr bwMode="auto">
          <a:xfrm>
            <a:off x="1041400" y="5367338"/>
            <a:ext cx="0" cy="58737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DECDC553-24B5-473D-E04A-713F32A28DA9}"/>
              </a:ext>
            </a:extLst>
          </p:cNvPr>
          <p:cNvCxnSpPr/>
          <p:nvPr>
            <p:custDataLst>
              <p:tags r:id="rId3"/>
            </p:custDataLst>
          </p:nvPr>
        </p:nvCxnSpPr>
        <p:spPr bwMode="auto">
          <a:xfrm>
            <a:off x="2714625" y="5367338"/>
            <a:ext cx="0" cy="58737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D7DAF612-52C2-8534-1A13-F3C1B2950786}"/>
              </a:ext>
            </a:extLst>
          </p:cNvPr>
          <p:cNvCxnSpPr/>
          <p:nvPr>
            <p:custDataLst>
              <p:tags r:id="rId4"/>
            </p:custDataLst>
          </p:nvPr>
        </p:nvCxnSpPr>
        <p:spPr bwMode="auto">
          <a:xfrm>
            <a:off x="4387850" y="5367338"/>
            <a:ext cx="0" cy="58737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B9C53161-BBD9-9A39-8E0F-25614575E3C0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6062663" y="5367338"/>
            <a:ext cx="0" cy="58737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68B4910C-CDBA-F531-353B-E997BA17DEAB}"/>
              </a:ext>
            </a:extLst>
          </p:cNvPr>
          <p:cNvGraphicFramePr/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2734009970"/>
              </p:ext>
            </p:extLst>
          </p:nvPr>
        </p:nvGraphicFramePr>
        <p:xfrm>
          <a:off x="642938" y="1633538"/>
          <a:ext cx="7175500" cy="3940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2BC8F7F0-BA61-0E18-7C56-285D89E1B874}"/>
              </a:ext>
            </a:extLst>
          </p:cNvPr>
          <p:cNvSpPr>
            <a:spLocks/>
          </p:cNvSpPr>
          <p:nvPr>
            <p:custDataLst>
              <p:tags r:id="rId7"/>
            </p:custDataLst>
          </p:nvPr>
        </p:nvSpPr>
        <p:spPr bwMode="gray">
          <a:xfrm>
            <a:off x="2517775" y="5500688"/>
            <a:ext cx="3937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828BA90D-E0BB-4477-B61C-45F35F4B77EE}" type="datetime'2''''''''''''''0''''2''''''''''''''''''''4'''''''''''''''''">
              <a:rPr lang="en-US" altLang="en-US" sz="1400" smtClean="0">
                <a:effectLst/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2024</a:t>
            </a:fld>
            <a:endParaRPr lang="en-US" sz="1400" dirty="0"/>
          </a:p>
        </p:txBody>
      </p:sp>
      <p:sp>
        <p:nvSpPr>
          <p:cNvPr id="35" name="Text Placeholder 2">
            <a:extLst>
              <a:ext uri="{FF2B5EF4-FFF2-40B4-BE49-F238E27FC236}">
                <a16:creationId xmlns:a16="http://schemas.microsoft.com/office/drawing/2014/main" id="{91732346-47BC-6215-F145-D9C8E68D422A}"/>
              </a:ext>
            </a:extLst>
          </p:cNvPr>
          <p:cNvSpPr>
            <a:spLocks/>
          </p:cNvSpPr>
          <p:nvPr>
            <p:custDataLst>
              <p:tags r:id="rId8"/>
            </p:custDataLst>
          </p:nvPr>
        </p:nvSpPr>
        <p:spPr bwMode="gray">
          <a:xfrm>
            <a:off x="4191000" y="5500688"/>
            <a:ext cx="3937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27428D04-0779-40EB-BEE5-14FDEB9B57D8}" type="datetime'''''''''''2''''0''''''''''''''''''''''''''''''2''''''5'''''''">
              <a:rPr lang="en-US" altLang="en-US" sz="1400" smtClean="0">
                <a:effectLst/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2025</a:t>
            </a:fld>
            <a:endParaRPr lang="en-US" sz="1400" dirty="0"/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35B74E01-E746-A5CF-6C1B-2658B200EE81}"/>
              </a:ext>
            </a:extLst>
          </p:cNvPr>
          <p:cNvSpPr>
            <a:spLocks/>
          </p:cNvSpPr>
          <p:nvPr>
            <p:custDataLst>
              <p:tags r:id="rId9"/>
            </p:custDataLst>
          </p:nvPr>
        </p:nvSpPr>
        <p:spPr bwMode="gray">
          <a:xfrm>
            <a:off x="5865813" y="5500688"/>
            <a:ext cx="3937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B49EB21E-D391-4233-A709-D905167F9F42}" type="datetime'''2''''''''''''''''0''''''''''''''''26'''''">
              <a:rPr lang="en-US" altLang="en-US" sz="1400" smtClean="0">
                <a:effectLst/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2026</a:t>
            </a:fld>
            <a:endParaRPr lang="en-US" sz="1400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235964C9-4944-F913-F1AF-9A29B1FF3AD2}"/>
              </a:ext>
            </a:extLst>
          </p:cNvPr>
          <p:cNvSpPr>
            <a:spLocks/>
          </p:cNvSpPr>
          <p:nvPr>
            <p:ph type="title"/>
          </p:nvPr>
        </p:nvSpPr>
        <p:spPr/>
        <p:txBody>
          <a:bodyPr vert="horz" rIns="91440">
            <a:spAutoFit/>
          </a:bodyPr>
          <a:lstStyle/>
          <a:p>
            <a:r>
              <a:rPr lang="en-US" dirty="0"/>
              <a:t>Box and whisker chart</a:t>
            </a:r>
          </a:p>
        </p:txBody>
      </p:sp>
      <p:sp>
        <p:nvSpPr>
          <p:cNvPr id="2" name="tc_columnhead">
            <a:extLst>
              <a:ext uri="{FF2B5EF4-FFF2-40B4-BE49-F238E27FC236}">
                <a16:creationId xmlns:a16="http://schemas.microsoft.com/office/drawing/2014/main" id="{78700108-1C0C-381E-8296-90BBBA67F48F}"/>
              </a:ext>
            </a:extLst>
          </p:cNvPr>
          <p:cNvSpPr txBox="1">
            <a:spLocks/>
          </p:cNvSpPr>
          <p:nvPr/>
        </p:nvSpPr>
        <p:spPr>
          <a:xfrm>
            <a:off x="8455234" y="1557338"/>
            <a:ext cx="3365818" cy="282573"/>
          </a:xfrm>
          <a:prstGeom prst="leftRightArrow">
            <a:avLst>
              <a:gd name="adj1" fmla="val 100000"/>
              <a:gd name="adj2" fmla="val 0"/>
            </a:avLst>
          </a:prstGeom>
        </p:spPr>
        <p:txBody>
          <a:bodyPr vert="horz" wrap="square" lIns="0" tIns="0" rIns="0" bIns="36000" rtlCol="0" anchor="b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10"/>
              </a:spcAft>
              <a:buFont typeface="Arial" panose="020B0604020202020204" pitchFamily="34" charset="0"/>
              <a:buNone/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66725" indent="-2222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1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20725" indent="-2174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1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0113" indent="-19367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1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6650" indent="-1857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1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chemeClr val="tx1"/>
                </a:solidFill>
              </a:rPr>
              <a:t>Edit the chart</a:t>
            </a:r>
          </a:p>
        </p:txBody>
      </p:sp>
      <p:sp>
        <p:nvSpPr>
          <p:cNvPr id="7" name="Rechteck 137">
            <a:extLst>
              <a:ext uri="{FF2B5EF4-FFF2-40B4-BE49-F238E27FC236}">
                <a16:creationId xmlns:a16="http://schemas.microsoft.com/office/drawing/2014/main" id="{CB64386A-896F-9E3D-7CDE-6D7467BF9332}"/>
              </a:ext>
            </a:extLst>
          </p:cNvPr>
          <p:cNvSpPr>
            <a:spLocks/>
          </p:cNvSpPr>
          <p:nvPr/>
        </p:nvSpPr>
        <p:spPr>
          <a:xfrm>
            <a:off x="8455234" y="1916113"/>
            <a:ext cx="3366000" cy="4141786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marL="139700" lvl="1" indent="-1397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chemeClr val="tx1"/>
                </a:solidFill>
                <a:sym typeface="Futura"/>
              </a:rPr>
              <a:t>Double-click the chart to open the slide workbook, where you can adjust the values for min, max, upper and lower quartiles, and medians. </a:t>
            </a:r>
          </a:p>
          <a:p>
            <a:pPr marL="139700" lvl="1" indent="-1397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chemeClr val="tx1"/>
                </a:solidFill>
                <a:sym typeface="Futura"/>
              </a:rPr>
              <a:t>You can also add more years and/or rename the categories however you like.</a:t>
            </a:r>
          </a:p>
        </p:txBody>
      </p:sp>
      <p:cxnSp>
        <p:nvCxnSpPr>
          <p:cNvPr id="8" name="tc_columnheadline">
            <a:extLst>
              <a:ext uri="{FF2B5EF4-FFF2-40B4-BE49-F238E27FC236}">
                <a16:creationId xmlns:a16="http://schemas.microsoft.com/office/drawing/2014/main" id="{B1F6FE25-5243-F284-5F51-2A18C6E111FF}"/>
              </a:ext>
            </a:extLst>
          </p:cNvPr>
          <p:cNvCxnSpPr>
            <a:cxnSpLocks/>
          </p:cNvCxnSpPr>
          <p:nvPr/>
        </p:nvCxnSpPr>
        <p:spPr>
          <a:xfrm>
            <a:off x="8455234" y="1839911"/>
            <a:ext cx="336581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115106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>
          <a:extLst>
            <a:ext uri="{FF2B5EF4-FFF2-40B4-BE49-F238E27FC236}">
              <a16:creationId xmlns:a16="http://schemas.microsoft.com/office/drawing/2014/main" id="{F3706648-2AAB-44E1-7972-17680EB56C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517BCCF9-9FE9-48DF-EDA1-349BEB753F4F}"/>
              </a:ext>
            </a:extLst>
          </p:cNvPr>
          <p:cNvGraphicFramePr>
            <a:graphicFrameLocks/>
          </p:cNvGraphicFramePr>
          <p:nvPr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0695868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2" imgW="404" imgH="405" progId="TCLayout.ActiveDocument.1">
                  <p:embed/>
                </p:oleObj>
              </mc:Choice>
              <mc:Fallback>
                <p:oleObj name="think-cell Slide" r:id="rId12" imgW="404" imgH="405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17BCCF9-9FE9-48DF-EDA1-349BEB753F4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441F1D26-2A38-A534-ECC0-6F78E5F40E26}"/>
              </a:ext>
            </a:extLst>
          </p:cNvPr>
          <p:cNvCxnSpPr/>
          <p:nvPr>
            <p:custDataLst>
              <p:tags r:id="rId2"/>
            </p:custDataLst>
          </p:nvPr>
        </p:nvCxnSpPr>
        <p:spPr bwMode="auto">
          <a:xfrm>
            <a:off x="1041400" y="5367338"/>
            <a:ext cx="0" cy="58737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2123B310-75D0-6946-D443-E63FF0BC9B2F}"/>
              </a:ext>
            </a:extLst>
          </p:cNvPr>
          <p:cNvCxnSpPr/>
          <p:nvPr>
            <p:custDataLst>
              <p:tags r:id="rId3"/>
            </p:custDataLst>
          </p:nvPr>
        </p:nvCxnSpPr>
        <p:spPr bwMode="auto">
          <a:xfrm>
            <a:off x="2714625" y="5367338"/>
            <a:ext cx="0" cy="58737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F382D27A-305F-3B41-538A-983C13FA5CB6}"/>
              </a:ext>
            </a:extLst>
          </p:cNvPr>
          <p:cNvCxnSpPr/>
          <p:nvPr>
            <p:custDataLst>
              <p:tags r:id="rId4"/>
            </p:custDataLst>
          </p:nvPr>
        </p:nvCxnSpPr>
        <p:spPr bwMode="auto">
          <a:xfrm>
            <a:off x="4387850" y="5367338"/>
            <a:ext cx="0" cy="58737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id="{81C12C98-C875-D9BD-A157-93FC90658D2D}"/>
              </a:ext>
            </a:extLst>
          </p:cNvPr>
          <p:cNvCxnSpPr/>
          <p:nvPr>
            <p:custDataLst>
              <p:tags r:id="rId5"/>
            </p:custDataLst>
          </p:nvPr>
        </p:nvCxnSpPr>
        <p:spPr bwMode="auto">
          <a:xfrm>
            <a:off x="6062663" y="5367338"/>
            <a:ext cx="0" cy="58737"/>
          </a:xfrm>
          <a:prstGeom prst="line">
            <a:avLst/>
          </a:prstGeom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65" name="Chart 64">
            <a:extLst>
              <a:ext uri="{FF2B5EF4-FFF2-40B4-BE49-F238E27FC236}">
                <a16:creationId xmlns:a16="http://schemas.microsoft.com/office/drawing/2014/main" id="{18639542-1F3C-445B-28A1-D3388BC65E80}"/>
              </a:ext>
            </a:extLst>
          </p:cNvPr>
          <p:cNvGraphicFramePr/>
          <p:nvPr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2314625932"/>
              </p:ext>
            </p:extLst>
          </p:nvPr>
        </p:nvGraphicFramePr>
        <p:xfrm>
          <a:off x="642938" y="1633538"/>
          <a:ext cx="7175500" cy="39401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14"/>
          </a:graphicData>
        </a:graphic>
      </p:graphicFrame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A547A347-8602-D3EA-AFB7-62483463F372}"/>
              </a:ext>
            </a:extLst>
          </p:cNvPr>
          <p:cNvSpPr>
            <a:spLocks/>
          </p:cNvSpPr>
          <p:nvPr>
            <p:custDataLst>
              <p:tags r:id="rId7"/>
            </p:custDataLst>
          </p:nvPr>
        </p:nvSpPr>
        <p:spPr bwMode="gray">
          <a:xfrm>
            <a:off x="2517775" y="5500688"/>
            <a:ext cx="3937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828BA90D-E0BB-4477-B61C-45F35F4B77EE}" type="datetime'2''''''''''''''0''''2''''''''''''''''''''4'''''''''''''''''">
              <a:rPr lang="en-US" altLang="en-US" sz="1400" smtClean="0">
                <a:effectLst/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2024</a:t>
            </a:fld>
            <a:endParaRPr lang="en-US" sz="1400" dirty="0"/>
          </a:p>
        </p:txBody>
      </p:sp>
      <p:sp>
        <p:nvSpPr>
          <p:cNvPr id="35" name="Text Placeholder 2">
            <a:extLst>
              <a:ext uri="{FF2B5EF4-FFF2-40B4-BE49-F238E27FC236}">
                <a16:creationId xmlns:a16="http://schemas.microsoft.com/office/drawing/2014/main" id="{D85B6C03-F03C-1F94-0D42-95966DA54FAA}"/>
              </a:ext>
            </a:extLst>
          </p:cNvPr>
          <p:cNvSpPr>
            <a:spLocks/>
          </p:cNvSpPr>
          <p:nvPr>
            <p:custDataLst>
              <p:tags r:id="rId8"/>
            </p:custDataLst>
          </p:nvPr>
        </p:nvSpPr>
        <p:spPr bwMode="gray">
          <a:xfrm>
            <a:off x="4191000" y="5500688"/>
            <a:ext cx="3937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27428D04-0779-40EB-BEE5-14FDEB9B57D8}" type="datetime'''''''''''2''''0''''''''''''''''''''''''''''''2''''''5'''''''">
              <a:rPr lang="en-US" altLang="en-US" sz="1400" smtClean="0">
                <a:effectLst/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2025</a:t>
            </a:fld>
            <a:endParaRPr lang="en-US" sz="1400" dirty="0"/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83F8104A-D171-6FB8-D6C3-083A8AF9FC98}"/>
              </a:ext>
            </a:extLst>
          </p:cNvPr>
          <p:cNvSpPr>
            <a:spLocks/>
          </p:cNvSpPr>
          <p:nvPr>
            <p:custDataLst>
              <p:tags r:id="rId9"/>
            </p:custDataLst>
          </p:nvPr>
        </p:nvSpPr>
        <p:spPr bwMode="gray">
          <a:xfrm>
            <a:off x="5865813" y="5500688"/>
            <a:ext cx="393700" cy="192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vert="horz" wrap="none" lIns="0" tIns="0" rIns="0" bIns="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0" indent="0" algn="ctr">
              <a:spcBef>
                <a:spcPct val="0"/>
              </a:spcBef>
              <a:spcAft>
                <a:spcPct val="0"/>
              </a:spcAft>
              <a:buNone/>
            </a:pPr>
            <a:fld id="{B49EB21E-D391-4233-A709-D905167F9F42}" type="datetime'''2''''''''''''''''0''''''''''''''''26'''''">
              <a:rPr lang="en-US" altLang="en-US" sz="1400" smtClean="0">
                <a:effectLst/>
              </a:rPr>
              <a:pPr marL="0" lvl="0" indent="0" algn="ctr">
                <a:spcBef>
                  <a:spcPct val="0"/>
                </a:spcBef>
                <a:spcAft>
                  <a:spcPct val="0"/>
                </a:spcAft>
                <a:buNone/>
              </a:pPr>
              <a:t>2026</a:t>
            </a:fld>
            <a:endParaRPr lang="en-US" sz="1400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B907B55D-07C9-ADC6-A5FD-360F084ED249}"/>
              </a:ext>
            </a:extLst>
          </p:cNvPr>
          <p:cNvSpPr>
            <a:spLocks/>
          </p:cNvSpPr>
          <p:nvPr>
            <p:ph type="title"/>
          </p:nvPr>
        </p:nvSpPr>
        <p:spPr/>
        <p:txBody>
          <a:bodyPr vert="horz" rIns="91440">
            <a:spAutoFit/>
          </a:bodyPr>
          <a:lstStyle/>
          <a:p>
            <a:r>
              <a:rPr lang="en-US" dirty="0"/>
              <a:t>Box and whisker chart (advanced)</a:t>
            </a:r>
          </a:p>
        </p:txBody>
      </p:sp>
      <p:sp>
        <p:nvSpPr>
          <p:cNvPr id="4" name="tc_columnhead">
            <a:extLst>
              <a:ext uri="{FF2B5EF4-FFF2-40B4-BE49-F238E27FC236}">
                <a16:creationId xmlns:a16="http://schemas.microsoft.com/office/drawing/2014/main" id="{815B92F0-B6C0-E1C8-75A5-C4116083610F}"/>
              </a:ext>
            </a:extLst>
          </p:cNvPr>
          <p:cNvSpPr txBox="1">
            <a:spLocks/>
          </p:cNvSpPr>
          <p:nvPr/>
        </p:nvSpPr>
        <p:spPr>
          <a:xfrm>
            <a:off x="8455234" y="1557338"/>
            <a:ext cx="3365818" cy="282573"/>
          </a:xfrm>
          <a:prstGeom prst="leftRightArrow">
            <a:avLst>
              <a:gd name="adj1" fmla="val 100000"/>
              <a:gd name="adj2" fmla="val 0"/>
            </a:avLst>
          </a:prstGeom>
        </p:spPr>
        <p:txBody>
          <a:bodyPr vert="horz" wrap="square" lIns="0" tIns="0" rIns="0" bIns="36000" rtlCol="0" anchor="b">
            <a:sp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10"/>
              </a:spcAft>
              <a:buFont typeface="Arial" panose="020B0604020202020204" pitchFamily="34" charset="0"/>
              <a:buNone/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66725" indent="-22225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1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20725" indent="-21748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1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00113" indent="-19367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1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136650" indent="-185738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1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600" dirty="0">
                <a:solidFill>
                  <a:schemeClr val="tx1"/>
                </a:solidFill>
              </a:rPr>
              <a:t>Edit the chart</a:t>
            </a:r>
          </a:p>
        </p:txBody>
      </p:sp>
      <p:sp>
        <p:nvSpPr>
          <p:cNvPr id="5" name="Rechteck 137">
            <a:extLst>
              <a:ext uri="{FF2B5EF4-FFF2-40B4-BE49-F238E27FC236}">
                <a16:creationId xmlns:a16="http://schemas.microsoft.com/office/drawing/2014/main" id="{42A37261-0377-B765-ECA0-DDB2DE41133B}"/>
              </a:ext>
            </a:extLst>
          </p:cNvPr>
          <p:cNvSpPr>
            <a:spLocks/>
          </p:cNvSpPr>
          <p:nvPr/>
        </p:nvSpPr>
        <p:spPr>
          <a:xfrm>
            <a:off x="8455234" y="1916113"/>
            <a:ext cx="3366000" cy="4141786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/>
          <a:lstStyle/>
          <a:p>
            <a:pPr marL="139700" lvl="1" indent="-1397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chemeClr val="tx1"/>
                </a:solidFill>
                <a:sym typeface="Futura"/>
              </a:rPr>
              <a:t>Double-click the chart to open the slide workbook.</a:t>
            </a:r>
          </a:p>
          <a:p>
            <a:pPr marL="139700" lvl="1" indent="-1397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chemeClr val="tx1"/>
                </a:solidFill>
                <a:sym typeface="Futura"/>
              </a:rPr>
              <a:t>The slide workbook contains a sheet, ‘</a:t>
            </a:r>
            <a:r>
              <a:rPr lang="en-US" sz="1400" dirty="0" err="1">
                <a:solidFill>
                  <a:schemeClr val="tx1"/>
                </a:solidFill>
                <a:sym typeface="Futura"/>
              </a:rPr>
              <a:t>RawData</a:t>
            </a:r>
            <a:r>
              <a:rPr lang="en-US" sz="1400" dirty="0">
                <a:solidFill>
                  <a:schemeClr val="tx1"/>
                </a:solidFill>
                <a:sym typeface="Futura"/>
              </a:rPr>
              <a:t>’ where you can insert your raw data. </a:t>
            </a:r>
          </a:p>
          <a:p>
            <a:pPr marL="139700" lvl="1" indent="-1397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chemeClr val="tx1"/>
                </a:solidFill>
                <a:sym typeface="Futura"/>
              </a:rPr>
              <a:t>The sheet, ‘</a:t>
            </a:r>
            <a:r>
              <a:rPr lang="en-US" sz="1400" dirty="0" err="1">
                <a:solidFill>
                  <a:schemeClr val="tx1"/>
                </a:solidFill>
                <a:sym typeface="Futura"/>
              </a:rPr>
              <a:t>ChartData</a:t>
            </a:r>
            <a:r>
              <a:rPr lang="en-US" sz="1400" dirty="0">
                <a:solidFill>
                  <a:schemeClr val="tx1"/>
                </a:solidFill>
                <a:sym typeface="Futura"/>
              </a:rPr>
              <a:t>’ contains formulas that are used to calculate the median, max and min values, and upper and lower quartiles based on the raw data.</a:t>
            </a:r>
          </a:p>
          <a:p>
            <a:pPr marL="139700" lvl="1" indent="-139700">
              <a:spcAft>
                <a:spcPts val="600"/>
              </a:spcAft>
              <a:buFont typeface="Arial" panose="020B0604020202020204" pitchFamily="34" charset="0"/>
              <a:buChar char="•"/>
              <a:defRPr/>
            </a:pPr>
            <a:r>
              <a:rPr lang="en-US" sz="1400" dirty="0">
                <a:solidFill>
                  <a:schemeClr val="tx1"/>
                </a:solidFill>
                <a:sym typeface="Futura"/>
              </a:rPr>
              <a:t>You can, of course, extend the chart data to include more categories if you have more than three in your dataset.</a:t>
            </a:r>
          </a:p>
        </p:txBody>
      </p:sp>
      <p:cxnSp>
        <p:nvCxnSpPr>
          <p:cNvPr id="7" name="tc_columnheadline">
            <a:extLst>
              <a:ext uri="{FF2B5EF4-FFF2-40B4-BE49-F238E27FC236}">
                <a16:creationId xmlns:a16="http://schemas.microsoft.com/office/drawing/2014/main" id="{F2BFA871-7E9A-D781-6A5D-37577542EDF0}"/>
              </a:ext>
            </a:extLst>
          </p:cNvPr>
          <p:cNvCxnSpPr>
            <a:cxnSpLocks/>
          </p:cNvCxnSpPr>
          <p:nvPr/>
        </p:nvCxnSpPr>
        <p:spPr>
          <a:xfrm>
            <a:off x="8455234" y="1839911"/>
            <a:ext cx="336581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98444576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EMPOWERCHARTSPROPERTIES_B_0" val="AAAAAAH//////////wEAAAAAAAAAAAAAACoqIFRoaXMgaXMgYSBMaXRlREIgZmlsZSAqKgcEAP////8FAAAAAQAAAAAAAAAAAAAAAAAAAAAAAAAAAAAAAAAAAAAAAAAAAAAAAAABEQAAAFByb3BlcnR5RG9jdW1lbnRzAg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CAAAAAv//////////AQAAAAAAAAAAAAAAEQAAAFByb3BlcnR5RG9jdW1lbnRzAgAAAAAAAAAFAAAACQAAAF9pZD0kLl9pZAEDAAAAAAADAAAAAQADAAAAIwAAAENvbWJpSW5kZXg9JC5OYW1lICsgJ18nICsgJC5WZXJzaW9uAQQAAAAAAAQAAAABAAQAAAA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P///////wAAAAAAAP////8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wYBAQEBAQEBAQEBAQEBAQIAAAAAAAAAAwAAAAMAAAAA/////wQAMwwAAAAAAAAAAAAAIAD///////////////8AAAD///////////////8DAAAAAgD///////8DAAAAAgD///////8DAAAAAgD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8BACAA////////////////AAAO////////Aw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gADAP///////wQAAAACABAACwTRfQ5FaXFIk1XpU0ZanpEFAAAAAAADAAAAAAADAAAAAwADAAAAAAD///////8DAAAAAAD///////8DAAEA////////BAAAAAMAEAALG0w/MwTyCU2UuZFa1qTiEQUAAAABAAMAAAACAAMAAAA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QAAAADAAAAAP////8EAPALAAAAAAAAAAAAACAB////////////////AAAA////////////////BAAAAAMA////////BAAAAAMA////////BAAAAAMA////////BAAAAAMA////////BAAAAAMA////////BAAAAAMA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AQAgAf///////////////wAADv///////wQAAAACAP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/wIAAQEDAAAAAgD///////8aAAZMaW5rZWRTaGFwZXNEYXRhUHJvcGVydHlfMAUAAAAAAAQAAAADAAQAAAABAAMABgEDAAAAAwD///////8lAAZMaW5rZWRTaGFwZVByZXNlbnRhdGlvblNldHRpbmdzRGF0YV8wBQAAAAEABAAAAAAABAAAAAIABAAAAAAA////////BAAAAAAA////////BAAAAAAA////////BAAAAAAA////////BAAAAAAA////////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FAAAABAAAAAD/////AgCODgAAAAAAAAAAAAD/////gwCDAAAABV9pZAAQAAAABATRfQ5FaXFIk1XpU0ZanpEDRGF0YQAbAAAABExpbmtlZFNoYXBlRGF0YQAFAAAAAAACTmFtZQAZAAAATGlua2VkU2hhcGVzRGF0YVByb3BlcnR5ABBWZXJzaW9uAAAAAAAJTGFzdFdyaXRlAHPGcCyHAQAAAAEA/////8YAxgAAAAVfaWQAEAAAAAQbTD8zBPIJTZS5kVrWpOIRA0RhdGEAUwAAAAhQcmVzZW50YXRpb25TY2FubmVkRm9yTGlua2VkU2hhcGVzAAECTnVtYmVyRm9ybWF0U2VwYXJhdG9yTW9kZQAKAAAAQXV0b21hdGljAAACTmFtZQAkAAAATGlua2VkU2hhcGVQcmVzZW50YXRpb25TZXR0aW5nc0RhdGEAEFZlcnNpb24AAAAAAAlMYXN0V3JpdGUAssZwLIcB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A"/>
  <p:tag name="EMPOWERCHARTSPROPERTIES_SLOT" val="B"/>
  <p:tag name="EMPOWERCHARTSPROPERTIES_LASTWRITEDATE" val="638156746011635903"/>
  <p:tag name="EMPOWERCHARTSPROPERTIES_B_LENGTH" val="24576"/>
  <p:tag name="THINKCELLUNDODONOTDELETE" val="0"/>
  <p:tag name="THINKCELLPRESENTATIONDONOTDELETE" val="&lt;?xml version=&quot;1.0&quot; encoding=&quot;UTF-16&quot; standalone=&quot;yes&quot;?&gt;&lt;root reqver=&quot;32687&quot;&gt;&lt;version val=&quot;38576&quot;/&gt;&lt;CPresentation id=&quot;1&quot;&gt;&lt;m_precDefaultOrdinal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Ordinal&gt;&lt;m_precDefaultNumber&gt;&lt;m_bNumberIsYear val=&quot;1&quot;/&gt;&lt;m_chMinusSymbol&gt;-&lt;/m_chMinusSymbol&gt;&lt;m_chDecimalSymbol17909&gt;.&lt;/m_chDecimalSymbol17909&gt;&lt;m_nGroupingDigits17909 val=&quot;3&quot;/&gt;&lt;m_chGroupingSymbol17909&gt;,&lt;/m_chGroupingSymbol17909&gt;&lt;m_yearfmt&gt;&lt;begin val=&quot;0&quot;/&gt;&lt;end val=&quot;4&quot;/&gt;&lt;/m_yearfmt&gt;&lt;/m_precDefaultNumber&gt;&lt;m_precDefaultPercent&gt;&lt;m_bNumberIsYear val=&quot;1&quot;/&gt;&lt;m_chMinusSymbol&gt;-&lt;/m_chMinusSymbol&gt;&lt;m_nDecimalDigits17909 val=&quot;0&quot;/&gt;&lt;m_chDecimalSymbol17909&gt;.&lt;/m_chDecimalSymbol17909&gt;&lt;m_nGroupingDigits17909 val=&quot;3&quot;/&gt;&lt;m_chGroupingSymbol17909&gt;,&lt;/m_chGroupingSymbol17909&gt;&lt;m_strSuffix17909&gt;%&lt;/m_strSuffix17909&gt;&lt;m_yearfmt&gt;&lt;begin val=&quot;0&quot;/&gt;&lt;end val=&quot;4&quot;/&gt;&lt;/m_yearfmt&gt;&lt;/m_precDefaultPercent&gt;&lt;m_precDefaultDate&gt;&lt;m_bNumberIsYear val=&quot;0&quot;/&gt;&lt;m_strFormatTime&gt;%#m/%#d/%Y&lt;/m_strFormatTime&gt;&lt;m_yearfmt&gt;&lt;begin val=&quot;0&quot;/&gt;&lt;end val=&quot;0&quot;/&gt;&lt;/m_yearfmt&gt;&lt;/m_precDefaultDate&gt;&lt;m_precDefaultDay&gt;&lt;m_bNumberIsYear val=&quot;0&quot;/&gt;&lt;m_strFormatTime&gt;%#d&lt;/m_strFormatTime&gt;&lt;m_yearfmt&gt;&lt;begin val=&quot;0&quot;/&gt;&lt;end val=&quot;4&quot;/&gt;&lt;/m_yearfmt&gt;&lt;/m_precDefaultDay&gt;&lt;m_precDefaultWeek&gt;&lt;m_bNumberIsYear val=&quot;0&quot;/&gt;&lt;m_strFormatTime&gt;%d.&lt;/m_strFormatTime&gt;&lt;m_yearfmt&gt;&lt;begin val=&quot;0&quot;/&gt;&lt;end val=&quot;4&quot;/&gt;&lt;/m_yearfmt&gt;&lt;/m_precDefaultWeek&gt;&lt;m_precDefaultMonth&gt;&lt;m_bNumberIsYear val=&quot;0&quot;/&gt;&lt;m_strFormatTime&gt;%1&lt;/m_strFormatTime&gt;&lt;m_yearfmt&gt;&lt;begin val=&quot;0&quot;/&gt;&lt;end val=&quot;4&quot;/&gt;&lt;/m_yearfmt&gt;&lt;/m_precDefaultMonth&gt;&lt;m_precDefaultQuarter&gt;&lt;m_bNumberIsYear val=&quot;0&quot;/&gt;&lt;m_strFormatTime&gt;Q%5&lt;/m_strFormatTime&gt;&lt;m_yearfmt&gt;&lt;begin val=&quot;0&quot;/&gt;&lt;end val=&quot;4&quot;/&gt;&lt;/m_yearfmt&gt;&lt;/m_precDefaultQuarter&gt;&lt;m_precDefaultYear&gt;&lt;m_bNumberIsYear val=&quot;0&quot;/&gt;&lt;m_strFormatTime&gt;%Y&lt;/m_strFormatTime&gt;&lt;m_yearfmt&gt;&lt;begin val=&quot;0&quot;/&gt;&lt;end val=&quot;0&quot;/&gt;&lt;/m_yearfmt&gt;&lt;/m_precDefaultYear&gt;&lt;m_precDefaultFYDay&gt;&lt;m_yearfmt&gt;&lt;begin val=&quot;0&quot;/&gt;&lt;end val=&quot;4&quot;/&gt;&lt;/m_yearfmt&gt;&lt;/m_precDefaultFYDay&gt;&lt;m_precDefaultFYWeek&gt;&lt;m_yearfmt&gt;&lt;begin val=&quot;0&quot;/&gt;&lt;end val=&quot;4&quot;/&gt;&lt;/m_yearfmt&gt;&lt;/m_precDefaultFYWeek&gt;&lt;m_precDefaultFYMonth&gt;&lt;m_yearfmt&gt;&lt;begin val=&quot;0&quot;/&gt;&lt;end val=&quot;4&quot;/&gt;&lt;/m_yearfmt&gt;&lt;/m_precDefaultFYMonth&gt;&lt;m_precDefaultFYQuarter&gt;&lt;m_yearfmt&gt;&lt;begin val=&quot;0&quot;/&gt;&lt;end val=&quot;4&quot;/&gt;&lt;/m_yearfmt&gt;&lt;/m_precDefaultFYQuarter&gt;&lt;m_precDefaultFYYear&gt;&lt;m_yearfmt&gt;&lt;begin val=&quot;0&quot;/&gt;&lt;end val=&quot;4&quot;/&gt;&lt;/m_yearfmt&gt;&lt;/m_precDefaultFYYear&gt;&lt;m_mruColor&gt;&lt;m_vecMRU length=&quot;0&quot;/&gt;&lt;/m_mruColor&gt;&lt;m_eweekdayFirstOfWeek val=&quot;1&quot;/&gt;&lt;m_eweekdayFirstOfWorkweek val=&quot;2&quot;/&gt;&lt;m_eweekdayFirstOfWeekend val=&quot;7&quot;/&gt;&lt;/CPresentation&gt;&lt;/root&gt;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hEB2jgbAzy2LfvphizuFQ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wRaP7OK7XzUPSrS4RhusA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NwrxLod1ydxx08Ll1fZu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wymUZY.gRmbeAqJg.7gY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jEFnWPd3bJeFJBUHpsnMQ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RsmpD4YBBIjRGxfyRYYTQ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LZAawdQU.uL50jyTJSJyQ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kc6g1Z3flwP5soED_tSVQ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ghEB2jgbAzy2LfvphizuFQ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8wRaP7OK7XzUPSrS4RhusA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NwrxLod1ydxx08Ll1fZu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wymUZY.gRmbeAqJg.7gYw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jEFnWPd3bJeFJBUHpsnMQ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0RsmpD4YBBIjRGxfyRYYT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6LZAawdQU.uL50jyTJSJyQ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bkc6g1Z3flwP5soED_tSVQ"/>
</p:tagLst>
</file>

<file path=ppt/theme/theme1.xml><?xml version="1.0" encoding="utf-8"?>
<a:theme xmlns:a="http://schemas.openxmlformats.org/drawingml/2006/main" name="think-cell 2026">
  <a:themeElements>
    <a:clrScheme name="think-cell Color Theme">
      <a:dk1>
        <a:srgbClr val="080808"/>
      </a:dk1>
      <a:lt1>
        <a:srgbClr val="FFFFFF"/>
      </a:lt1>
      <a:dk2>
        <a:srgbClr val="525252"/>
      </a:dk2>
      <a:lt2>
        <a:srgbClr val="EFEFF1"/>
      </a:lt2>
      <a:accent1>
        <a:srgbClr val="2972FF"/>
      </a:accent1>
      <a:accent2>
        <a:srgbClr val="1BBC9B"/>
      </a:accent2>
      <a:accent3>
        <a:srgbClr val="E4941B"/>
      </a:accent3>
      <a:accent4>
        <a:srgbClr val="D9E9FF"/>
      </a:accent4>
      <a:accent5>
        <a:srgbClr val="8EC1FF"/>
      </a:accent5>
      <a:accent6>
        <a:srgbClr val="A1A1A1"/>
      </a:accent6>
      <a:hlink>
        <a:srgbClr val="0070B0"/>
      </a:hlink>
      <a:folHlink>
        <a:srgbClr val="C52536"/>
      </a:folHlink>
    </a:clrScheme>
    <a:fontScheme name="think-cel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2"/>
        </a:solidFill>
        <a:ln w="9525">
          <a:noFill/>
        </a:ln>
      </a:spPr>
      <a:bodyPr lIns="72000" tIns="72000" rIns="72000" bIns="72000" rtlCol="0" anchor="ctr"/>
      <a:lstStyle>
        <a:defPPr algn="l">
          <a:defRPr sz="1400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9525">
          <a:solidFill>
            <a:schemeClr val="accent6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rtlCol="0">
        <a:spAutoFit/>
      </a:bodyPr>
      <a:lstStyle>
        <a:defPPr marL="0" indent="0" algn="l">
          <a:buNone/>
          <a:defRPr sz="1400"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Presentation29" id="{BFF6AA2F-B839-204B-AFF4-CD1DD296E1BC}" vid="{6C2FBA31-9770-3247-9614-D4D843EA639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F6CAD090FCB6C41B211BDAFA3947C73" ma:contentTypeVersion="16" ma:contentTypeDescription="Create a new document." ma:contentTypeScope="" ma:versionID="7662ee4d4cdf8d640f946d6a6a1f4d65">
  <xsd:schema xmlns:xsd="http://www.w3.org/2001/XMLSchema" xmlns:xs="http://www.w3.org/2001/XMLSchema" xmlns:p="http://schemas.microsoft.com/office/2006/metadata/properties" xmlns:ns2="40b3a238-e851-4bda-be3d-1ed623dfc157" xmlns:ns3="4bd4d397-a849-4111-8caa-2cd1909bb285" targetNamespace="http://schemas.microsoft.com/office/2006/metadata/properties" ma:root="true" ma:fieldsID="594cf9e78fd8b9667706b8e1c1c1e405" ns2:_="" ns3:_="">
    <xsd:import namespace="40b3a238-e851-4bda-be3d-1ed623dfc157"/>
    <xsd:import namespace="4bd4d397-a849-4111-8caa-2cd1909bb2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b3a238-e851-4bda-be3d-1ed623dfc1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d14de46d-d306-4096-aa35-c0c8680c102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bd4d397-a849-4111-8caa-2cd1909bb285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21f2e69d-9d44-4842-ab62-01f6b5913424}" ma:internalName="TaxCatchAll" ma:showField="CatchAllData" ma:web="4bd4d397-a849-4111-8caa-2cd1909bb28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40b3a238-e851-4bda-be3d-1ed623dfc157">
      <Terms xmlns="http://schemas.microsoft.com/office/infopath/2007/PartnerControls"/>
    </lcf76f155ced4ddcb4097134ff3c332f>
    <TaxCatchAll xmlns="4bd4d397-a849-4111-8caa-2cd1909bb285" xsi:nil="true"/>
  </documentManagement>
</p:properties>
</file>

<file path=customXml/itemProps1.xml><?xml version="1.0" encoding="utf-8"?>
<ds:datastoreItem xmlns:ds="http://schemas.openxmlformats.org/officeDocument/2006/customXml" ds:itemID="{F4A33441-2EFA-40D2-A55C-791A05D6731F}"/>
</file>

<file path=customXml/itemProps2.xml><?xml version="1.0" encoding="utf-8"?>
<ds:datastoreItem xmlns:ds="http://schemas.openxmlformats.org/officeDocument/2006/customXml" ds:itemID="{70E35F89-7283-446F-86D1-3D4C5A1C4227}"/>
</file>

<file path=customXml/itemProps3.xml><?xml version="1.0" encoding="utf-8"?>
<ds:datastoreItem xmlns:ds="http://schemas.openxmlformats.org/officeDocument/2006/customXml" ds:itemID="{5BF06FF8-174D-40A2-8D71-45A1D0B37B6D}"/>
</file>

<file path=docProps/app.xml><?xml version="1.0" encoding="utf-8"?>
<Properties xmlns="http://schemas.openxmlformats.org/officeDocument/2006/extended-properties" xmlns:vt="http://schemas.openxmlformats.org/officeDocument/2006/docPropsVTypes">
  <Template>think-cell template Light</Template>
  <TotalTime>0</TotalTime>
  <Words>158</Words>
  <Application>Microsoft Office PowerPoint</Application>
  <PresentationFormat>Widescreen</PresentationFormat>
  <Paragraphs>19</Paragraphs>
  <Slides>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Futura</vt:lpstr>
      <vt:lpstr>Symbol</vt:lpstr>
      <vt:lpstr>think-cell 2026</vt:lpstr>
      <vt:lpstr>think-cell Slide</vt:lpstr>
      <vt:lpstr>Box and whisker chart</vt:lpstr>
      <vt:lpstr>Box and whisker chart</vt:lpstr>
      <vt:lpstr>Box and whisker chart (advanced)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2026-01-20T10:26:24Z</dcterms:created>
  <dcterms:modified xsi:type="dcterms:W3CDTF">2026-01-20T10:26:25Z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0x010100BF6CAD090FCB6C41B211BDAFA3947C73</vt:lpwstr>
  </property>
</Properties>
</file>