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1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oleObject" Target="../embeddings/oleObject4.bin"/><Relationship Id="rId3" Type="http://schemas.openxmlformats.org/officeDocument/2006/relationships/tags" Target="../tags/tag6.xml"/><Relationship Id="rId21" Type="http://schemas.openxmlformats.org/officeDocument/2006/relationships/tags" Target="../tags/tag24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image" Target="../media/image3.emf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29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oleObject" Target="../embeddings/oleObject3.bin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slideLayout" Target="../slideLayouts/slideLayout2.xml"/><Relationship Id="rId28" Type="http://schemas.openxmlformats.org/officeDocument/2006/relationships/oleObject" Target="../embeddings/oleObject5.bin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281316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think-cell Slide" r:id="rId24" imgW="383" imgH="385" progId="TCLayout.ActiveDocument.1">
                  <p:embed/>
                </p:oleObj>
              </mc:Choice>
              <mc:Fallback>
                <p:oleObj name="think-cell Slide" r:id="rId24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+mn-cs"/>
              <a:sym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Butterfly Bar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graphicFrame>
        <p:nvGraphicFramePr>
          <p:cNvPr id="65" name="Object 64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85223653"/>
              </p:ext>
            </p:extLst>
          </p:nvPr>
        </p:nvGraphicFramePr>
        <p:xfrm>
          <a:off x="6134100" y="1943100"/>
          <a:ext cx="3552809" cy="3486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Chart" r:id="rId26" imgW="3552809" imgH="3486270" progId="MSGraph.Chart.8">
                  <p:embed followColorScheme="full"/>
                </p:oleObj>
              </mc:Choice>
              <mc:Fallback>
                <p:oleObj name="Chart" r:id="rId26" imgW="3552809" imgH="34862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134100" y="1943100"/>
                        <a:ext cx="3552809" cy="3486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Straight Connector 65"/>
          <p:cNvCxnSpPr/>
          <p:nvPr>
            <p:custDataLst>
              <p:tags r:id="rId5"/>
            </p:custDataLst>
          </p:nvPr>
        </p:nvCxnSpPr>
        <p:spPr bwMode="auto">
          <a:xfrm flipV="1">
            <a:off x="8172450" y="3802063"/>
            <a:ext cx="0" cy="43973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>
            <p:custDataLst>
              <p:tags r:id="rId6"/>
            </p:custDataLst>
          </p:nvPr>
        </p:nvCxnSpPr>
        <p:spPr bwMode="auto">
          <a:xfrm flipV="1">
            <a:off x="8172450" y="4454525"/>
            <a:ext cx="0" cy="444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>
            <p:custDataLst>
              <p:tags r:id="rId7"/>
            </p:custDataLst>
          </p:nvPr>
        </p:nvCxnSpPr>
        <p:spPr bwMode="auto">
          <a:xfrm flipV="1">
            <a:off x="8172450" y="2492375"/>
            <a:ext cx="0" cy="109696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>
            <p:custDataLst>
              <p:tags r:id="rId8"/>
            </p:custDataLst>
          </p:nvPr>
        </p:nvCxnSpPr>
        <p:spPr bwMode="auto">
          <a:xfrm flipV="1">
            <a:off x="8172450" y="2055813"/>
            <a:ext cx="0" cy="2238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>
            <p:custDataLst>
              <p:tags r:id="rId9"/>
            </p:custDataLst>
          </p:nvPr>
        </p:nvCxnSpPr>
        <p:spPr bwMode="auto">
          <a:xfrm flipV="1">
            <a:off x="8172450" y="5111750"/>
            <a:ext cx="0" cy="2222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Right Arrow 70"/>
          <p:cNvSpPr/>
          <p:nvPr>
            <p:custDataLst>
              <p:tags r:id="rId10"/>
            </p:custDataLst>
          </p:nvPr>
        </p:nvSpPr>
        <p:spPr bwMode="auto">
          <a:xfrm rot="5400000">
            <a:off x="8108950" y="1863725"/>
            <a:ext cx="128588" cy="1524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Text Placeholder 63"/>
          <p:cNvSpPr txBox="1">
            <a:spLocks/>
          </p:cNvSpPr>
          <p:nvPr>
            <p:custDataLst>
              <p:tags r:id="rId11"/>
            </p:custDataLst>
          </p:nvPr>
        </p:nvSpPr>
        <p:spPr bwMode="auto">
          <a:xfrm>
            <a:off x="4994275" y="4241800"/>
            <a:ext cx="11334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b="0" smtClean="0">
                <a:latin typeface="Arial" panose="020B0604020202020204" pitchFamily="34" charset="0"/>
                <a:sym typeface="Arial" panose="020B0604020202020204" pitchFamily="34" charset="0"/>
              </a:rPr>
              <a:t>Self-employed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3" name="Text Placeholder 64"/>
          <p:cNvSpPr txBox="1">
            <a:spLocks/>
          </p:cNvSpPr>
          <p:nvPr>
            <p:custDataLst>
              <p:tags r:id="rId12"/>
            </p:custDataLst>
          </p:nvPr>
        </p:nvSpPr>
        <p:spPr bwMode="auto">
          <a:xfrm>
            <a:off x="5064125" y="4899025"/>
            <a:ext cx="9953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b="0" smtClean="0">
                <a:latin typeface="Arial" panose="020B0604020202020204" pitchFamily="34" charset="0"/>
                <a:sym typeface="Arial" panose="020B0604020202020204" pitchFamily="34" charset="0"/>
              </a:rPr>
              <a:t>Unemployed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4" name="Text Placeholder 65"/>
          <p:cNvSpPr txBox="1">
            <a:spLocks/>
          </p:cNvSpPr>
          <p:nvPr>
            <p:custDataLst>
              <p:tags r:id="rId13"/>
            </p:custDataLst>
          </p:nvPr>
        </p:nvSpPr>
        <p:spPr bwMode="auto">
          <a:xfrm>
            <a:off x="7546975" y="1400175"/>
            <a:ext cx="1250950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b="0" smtClean="0">
                <a:sym typeface="+mn-lt"/>
              </a:rPr>
              <a:t>Male population</a:t>
            </a:r>
            <a:br>
              <a:rPr lang="en-US" sz="1400" b="0" smtClean="0">
                <a:sym typeface="+mn-lt"/>
              </a:rPr>
            </a:br>
            <a:r>
              <a:rPr lang="en-US" sz="1400" b="0" smtClean="0">
                <a:sym typeface="+mn-lt"/>
              </a:rPr>
              <a:t>Ø </a:t>
            </a:r>
            <a:fld id="{C553B0BB-591C-404E-B76C-188F689C8114}" type="datetime'''''4'',''''''''''''''''''''''''''''2''''''''''''''3''''7'">
              <a:rPr lang="en-US" sz="1400" b="0"/>
              <a:pPr/>
              <a:t>4,237</a:t>
            </a:fld>
            <a:endParaRPr lang="en-US" sz="1400" b="0" kern="0" dirty="0">
              <a:sym typeface="+mn-lt"/>
            </a:endParaRPr>
          </a:p>
        </p:txBody>
      </p:sp>
      <p:sp>
        <p:nvSpPr>
          <p:cNvPr id="75" name="Text Placeholder 54"/>
          <p:cNvSpPr txBox="1">
            <a:spLocks/>
          </p:cNvSpPr>
          <p:nvPr>
            <p:custDataLst>
              <p:tags r:id="rId14"/>
            </p:custDataLst>
          </p:nvPr>
        </p:nvSpPr>
        <p:spPr bwMode="auto">
          <a:xfrm>
            <a:off x="5003800" y="2936875"/>
            <a:ext cx="1114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b="0" smtClean="0">
                <a:sym typeface="+mn-lt"/>
              </a:rPr>
              <a:t>Private Sector</a:t>
            </a:r>
            <a:endParaRPr lang="en-US" sz="1400" b="0" kern="0" dirty="0">
              <a:sym typeface="+mn-lt"/>
            </a:endParaRPr>
          </a:p>
        </p:txBody>
      </p:sp>
      <p:sp>
        <p:nvSpPr>
          <p:cNvPr id="76" name="Text Placeholder 53"/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5038725" y="2279650"/>
            <a:ext cx="10461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b="0" smtClean="0">
                <a:sym typeface="+mn-lt"/>
              </a:rPr>
              <a:t>Public Sector</a:t>
            </a:r>
            <a:endParaRPr lang="en-US" sz="1400" b="0" kern="0" dirty="0">
              <a:sym typeface="+mn-lt"/>
            </a:endParaRPr>
          </a:p>
        </p:txBody>
      </p:sp>
      <p:sp>
        <p:nvSpPr>
          <p:cNvPr id="77" name="Text Placeholder 55"/>
          <p:cNvSpPr txBox="1">
            <a:spLocks/>
          </p:cNvSpPr>
          <p:nvPr>
            <p:custDataLst>
              <p:tags r:id="rId16"/>
            </p:custDataLst>
          </p:nvPr>
        </p:nvSpPr>
        <p:spPr bwMode="auto">
          <a:xfrm>
            <a:off x="5005388" y="3589338"/>
            <a:ext cx="111283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b="0" smtClean="0">
                <a:sym typeface="+mn-lt"/>
              </a:rPr>
              <a:t>Armed Forces</a:t>
            </a:r>
            <a:endParaRPr lang="en-US" sz="1400" b="0" kern="0" dirty="0">
              <a:sym typeface="+mn-lt"/>
            </a:endParaRPr>
          </a:p>
        </p:txBody>
      </p:sp>
      <p:graphicFrame>
        <p:nvGraphicFramePr>
          <p:cNvPr id="78" name="Object 77"/>
          <p:cNvGraphicFramePr>
            <a:graphicFrameLocks/>
          </p:cNvGraphicFramePr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504416872"/>
              </p:ext>
            </p:extLst>
          </p:nvPr>
        </p:nvGraphicFramePr>
        <p:xfrm>
          <a:off x="1333500" y="1943100"/>
          <a:ext cx="3581510" cy="3486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Chart" r:id="rId28" imgW="3581510" imgH="3486270" progId="MSGraph.Chart.8">
                  <p:embed followColorScheme="full"/>
                </p:oleObj>
              </mc:Choice>
              <mc:Fallback>
                <p:oleObj name="Chart" r:id="rId28" imgW="3581510" imgH="34862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333500" y="1943100"/>
                        <a:ext cx="3581510" cy="3486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9" name="Straight Connector 78"/>
          <p:cNvCxnSpPr/>
          <p:nvPr>
            <p:custDataLst>
              <p:tags r:id="rId18"/>
            </p:custDataLst>
          </p:nvPr>
        </p:nvCxnSpPr>
        <p:spPr bwMode="auto">
          <a:xfrm flipV="1">
            <a:off x="2895600" y="4454525"/>
            <a:ext cx="0" cy="444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>
            <p:custDataLst>
              <p:tags r:id="rId19"/>
            </p:custDataLst>
          </p:nvPr>
        </p:nvCxnSpPr>
        <p:spPr bwMode="auto">
          <a:xfrm flipV="1">
            <a:off x="2895600" y="2055813"/>
            <a:ext cx="0" cy="21859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>
            <p:custDataLst>
              <p:tags r:id="rId20"/>
            </p:custDataLst>
          </p:nvPr>
        </p:nvCxnSpPr>
        <p:spPr bwMode="auto">
          <a:xfrm flipV="1">
            <a:off x="2895600" y="5111750"/>
            <a:ext cx="0" cy="2222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ight Arrow 81"/>
          <p:cNvSpPr/>
          <p:nvPr>
            <p:custDataLst>
              <p:tags r:id="rId21"/>
            </p:custDataLst>
          </p:nvPr>
        </p:nvSpPr>
        <p:spPr bwMode="auto">
          <a:xfrm rot="5400000">
            <a:off x="2832100" y="1863725"/>
            <a:ext cx="128588" cy="1524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Text Placeholder 66"/>
          <p:cNvSpPr txBox="1">
            <a:spLocks/>
          </p:cNvSpPr>
          <p:nvPr>
            <p:custDataLst>
              <p:tags r:id="rId22"/>
            </p:custDataLst>
          </p:nvPr>
        </p:nvSpPr>
        <p:spPr bwMode="auto">
          <a:xfrm>
            <a:off x="2166938" y="1400175"/>
            <a:ext cx="1457325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1400" b="0" smtClean="0">
                <a:sym typeface="+mn-lt"/>
              </a:rPr>
              <a:t>Female population</a:t>
            </a:r>
            <a:br>
              <a:rPr lang="en-US" sz="1400" b="0" smtClean="0">
                <a:sym typeface="+mn-lt"/>
              </a:rPr>
            </a:br>
            <a:r>
              <a:rPr lang="en-US" sz="1400" b="0" smtClean="0">
                <a:sym typeface="+mn-lt"/>
              </a:rPr>
              <a:t>Ø </a:t>
            </a:r>
            <a:fld id="{9A1EE381-92B2-4E48-8D11-61F0BF4A34EC}" type="datetime'''''''''''''''''4'''''''''''''',''''''''''25''''''0'''''">
              <a:rPr lang="en-US" sz="1400" b="0"/>
              <a:pPr/>
              <a:t>4,250</a:t>
            </a:fld>
            <a:endParaRPr lang="en-US" sz="1400" b="0" kern="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aESaufdkaJsohjguzNy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9dEZSDftkibJIKzaE2PC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w.pibeD0yDwWd6j0pjB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uSIZyi5E.FeWG38QGDT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TYK7Axnk2VLjvdo4wps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HXgoJzwPEeKCpH8h8DEN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660zGuOW0W8.wnxTQr6T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zZfmOG6H0SyHb4F7g0wg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u1NpAPva0O2cKFjdZ5LQ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7cMT3A6bUiNwSkbJkeGS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hRH53lQh0KYM6Ehtw4Jb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7dc8MxRE.H0Y.Bfb8ra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iOlMfEXokalnGEIojDH7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MaT1FEaIk6etQBFyBA1x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9PXyIKvn0SF307wgB7qS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e6iG2nfQkakRce1urbjL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MFARnktq0CavhwU.4ii8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TS52EgyKU6gkzNZZhWHg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zttcDkPNUKed7kVftxAZA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Butterfly Bar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2013-11-29T16:52:34Z</dcterms:created>
  <dcterms:modified xsi:type="dcterms:W3CDTF">2013-11-29T16:52:49Z</dcterms:modified>
</cp:coreProperties>
</file>