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9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ink-cell module 1 - Test your knowledge" id="{88DB55FC-9947-1D48-8034-D761CCF7B562}">
          <p14:sldIdLst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8701"/>
    <a:srgbClr val="A3A2A2"/>
    <a:srgbClr val="0A0A0A"/>
    <a:srgbClr val="C52536"/>
    <a:srgbClr val="C0C0C0"/>
    <a:srgbClr val="444444"/>
    <a:srgbClr val="DCDFE5"/>
    <a:srgbClr val="030303"/>
    <a:srgbClr val="00010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22"/>
    <p:restoredTop sz="82558"/>
  </p:normalViewPr>
  <p:slideViewPr>
    <p:cSldViewPr snapToGrid="0">
      <p:cViewPr>
        <p:scale>
          <a:sx n="95" d="100"/>
          <a:sy n="95" d="100"/>
        </p:scale>
        <p:origin x="1272" y="512"/>
      </p:cViewPr>
      <p:guideLst/>
    </p:cSldViewPr>
  </p:slideViewPr>
  <p:outlineViewPr>
    <p:cViewPr>
      <p:scale>
        <a:sx n="33" d="100"/>
        <a:sy n="33" d="100"/>
      </p:scale>
      <p:origin x="0" y="-2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73701762744165E-2"/>
          <c:y val="2.4773701762744165E-2"/>
          <c:w val="0.95045259647451164"/>
          <c:h val="0.9504525964745116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78C-AD48-A4F8-1CA2ACAFFE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78C-AD48-A4F8-1CA2ACAFFE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78C-AD48-A4F8-1CA2ACAFFE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78C-AD48-A4F8-1CA2ACAFFE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78C-AD48-A4F8-1CA2ACAFFEDA}"/>
              </c:ext>
            </c:extLst>
          </c:dPt>
          <c:dLbls>
            <c:dLbl>
              <c:idx val="1"/>
              <c:layout>
                <c:manualLayout>
                  <c:x val="0.10909957122439257"/>
                  <c:y val="-0.1414959504525964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78C-AD48-A4F8-1CA2ACAFFEDA}"/>
                </c:ext>
              </c:extLst>
            </c:dLbl>
            <c:dLbl>
              <c:idx val="2"/>
              <c:layout>
                <c:manualLayout>
                  <c:x val="0.1376846117198666"/>
                  <c:y val="0.1048118151500714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78C-AD48-A4F8-1CA2ACAFFEDA}"/>
                </c:ext>
              </c:extLst>
            </c:dLbl>
            <c:dLbl>
              <c:idx val="3"/>
              <c:layout>
                <c:manualLayout>
                  <c:x val="-0.1729394949976179"/>
                  <c:y val="3.096712720343020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78C-AD48-A4F8-1CA2ACAFFEDA}"/>
                </c:ext>
              </c:extLst>
            </c:dLbl>
            <c:dLbl>
              <c:idx val="4"/>
              <c:layout>
                <c:manualLayout>
                  <c:x val="-5.0976655550262026E-2"/>
                  <c:y val="-0.189614101953311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78C-AD48-A4F8-1CA2ACAFF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2.5995361405187607</c:v>
                </c:pt>
                <c:pt idx="1">
                  <c:v>15.876244558086997</c:v>
                </c:pt>
                <c:pt idx="2">
                  <c:v>34.036865664941516</c:v>
                </c:pt>
                <c:pt idx="3">
                  <c:v>39.07497197073333</c:v>
                </c:pt>
                <c:pt idx="4">
                  <c:v>8.4123816657194102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8C-AD48-A4F8-1CA2ACAFF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74075F-2862-789E-43C4-B2A6A886C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F604-637F-C933-C73A-69D5AA28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5D2B-D275-4648-AEB6-9EB198A3407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6D178-4062-0B81-30E6-CB1C4390A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B8552-FB54-E1D1-363E-7EAFB313AF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2DA6-AAF0-4AA8-A622-740A3072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E4C6-5ECD-4E08-9528-5F0B079507F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3E47-B0A1-440F-A7D7-246B188E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E47-B0A1-440F-A7D7-246B188E9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7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58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inancial graphs on a dark display">
            <a:extLst>
              <a:ext uri="{FF2B5EF4-FFF2-40B4-BE49-F238E27FC236}">
                <a16:creationId xmlns:a16="http://schemas.microsoft.com/office/drawing/2014/main" id="{F89D0516-22C1-9762-94F2-3CA5DB2F3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468795-3CD7-AFB2-7045-1CFAAE244169}"/>
              </a:ext>
            </a:extLst>
          </p:cNvPr>
          <p:cNvSpPr/>
          <p:nvPr userDrawn="1"/>
        </p:nvSpPr>
        <p:spPr>
          <a:xfrm>
            <a:off x="9042400" y="0"/>
            <a:ext cx="3149600" cy="6096000"/>
          </a:xfrm>
          <a:prstGeom prst="rect">
            <a:avLst/>
          </a:prstGeom>
          <a:solidFill>
            <a:srgbClr val="A3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7096126" y="19342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66873-A1DE-88F3-6E5C-42A632B6E35F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2B079A6C-17E3-A91D-A967-48650CD7861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5E31BE-B231-93D9-7129-86C1E0ACADE6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78FB85E-C233-23CE-6991-27B19BF8BAA9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8481F1C8-047B-DBB8-D704-0D8E298ADF7E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7096126" y="417548"/>
            <a:ext cx="144110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EC0F07-3914-7A3B-8B89-45F9346E7C63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8043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17647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509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78F60BB-1205-AB3C-FBE0-946F02EB46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59300" y="985520"/>
            <a:ext cx="7232650" cy="5195361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6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5055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8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898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804E7-B7F1-B38C-2C1F-9F18B752A3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3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7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92AD12B-0D05-AA79-6A70-BAA2F2F715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5394562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18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54712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7AB7BB6-D50E-3E2A-3E5A-8449F7D14A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63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7793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1" y="0"/>
            <a:ext cx="8127999" cy="652938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113001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</p:spTree>
    <p:extLst>
      <p:ext uri="{BB962C8B-B14F-4D97-AF65-F5344CB8AC3E}">
        <p14:creationId xmlns:p14="http://schemas.microsoft.com/office/powerpoint/2010/main" val="88085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4526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8309B60-F0F7-9E12-97CE-102A730E1422}"/>
              </a:ext>
            </a:extLst>
          </p:cNvPr>
          <p:cNvSpPr/>
          <p:nvPr userDrawn="1"/>
        </p:nvSpPr>
        <p:spPr>
          <a:xfrm>
            <a:off x="0" y="939800"/>
            <a:ext cx="12192000" cy="591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AD04D67-D663-FB4A-4471-BFCA32F8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472399"/>
            <a:ext cx="1252286" cy="7951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8DD192-2EF0-F190-B910-7755CDF7CF6E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DCBA8-4B14-DBBD-10EA-A2E8A1E16098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B12F4BE-D51E-C5A5-A7D9-B48E13B995EF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11B871-0CFC-FECB-4437-AE0CF3309BA5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2DD7F770-A06A-9296-B340-EA29333A774C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D22DF00-103D-9D25-16E4-02C3FC83E32D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B644A9-8B6F-EE52-03B7-60764EFAB7D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92999" y="5524500"/>
            <a:ext cx="431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D035C6-EDCE-8CF7-EBA1-C78ED3929EDE}"/>
              </a:ext>
            </a:extLst>
          </p:cNvPr>
          <p:cNvSpPr/>
          <p:nvPr userDrawn="1"/>
        </p:nvSpPr>
        <p:spPr>
          <a:xfrm rot="16200000" flipH="1" flipV="1">
            <a:off x="11637006" y="5350507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9AF6-1B90-1F0C-A765-EA30497A7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322" y="1734902"/>
            <a:ext cx="5984778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Quote text goes here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C1F9E5C-E95B-3F17-6949-673CC04461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2999" y="5684124"/>
            <a:ext cx="4318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4564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138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3313F87-FB1D-8BF2-A8C1-302060E6AE8C}"/>
              </a:ext>
            </a:extLst>
          </p:cNvPr>
          <p:cNvSpPr/>
          <p:nvPr userDrawn="1"/>
        </p:nvSpPr>
        <p:spPr>
          <a:xfrm>
            <a:off x="2224491" y="6095992"/>
            <a:ext cx="9946663" cy="762009"/>
          </a:xfrm>
          <a:custGeom>
            <a:avLst/>
            <a:gdLst>
              <a:gd name="connsiteX0" fmla="*/ 2275863 w 9946663"/>
              <a:gd name="connsiteY0" fmla="*/ 0 h 762009"/>
              <a:gd name="connsiteX1" fmla="*/ 9946663 w 9946663"/>
              <a:gd name="connsiteY1" fmla="*/ 0 h 762009"/>
              <a:gd name="connsiteX2" fmla="*/ 9946663 w 9946663"/>
              <a:gd name="connsiteY2" fmla="*/ 762008 h 762009"/>
              <a:gd name="connsiteX3" fmla="*/ 2315322 w 9946663"/>
              <a:gd name="connsiteY3" fmla="*/ 762008 h 762009"/>
              <a:gd name="connsiteX4" fmla="*/ 2315322 w 9946663"/>
              <a:gd name="connsiteY4" fmla="*/ 762009 h 762009"/>
              <a:gd name="connsiteX5" fmla="*/ 2056351 w 9946663"/>
              <a:gd name="connsiteY5" fmla="*/ 762009 h 762009"/>
              <a:gd name="connsiteX6" fmla="*/ 1523857 w 9946663"/>
              <a:gd name="connsiteY6" fmla="*/ 762009 h 762009"/>
              <a:gd name="connsiteX7" fmla="*/ 0 w 9946663"/>
              <a:gd name="connsiteY7" fmla="*/ 762009 h 762009"/>
              <a:gd name="connsiteX8" fmla="*/ 773762 w 9946663"/>
              <a:gd name="connsiteY8" fmla="*/ 2 h 762009"/>
              <a:gd name="connsiteX9" fmla="*/ 2275863 w 9946663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6663" h="762009">
                <a:moveTo>
                  <a:pt x="2275863" y="0"/>
                </a:moveTo>
                <a:lnTo>
                  <a:pt x="9946663" y="0"/>
                </a:lnTo>
                <a:lnTo>
                  <a:pt x="9946663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4754B0-61A2-06F1-1BA3-CB301D8DF21F}"/>
              </a:ext>
            </a:extLst>
          </p:cNvPr>
          <p:cNvSpPr/>
          <p:nvPr userDrawn="1"/>
        </p:nvSpPr>
        <p:spPr>
          <a:xfrm>
            <a:off x="2387630" y="6095992"/>
            <a:ext cx="9804370" cy="762009"/>
          </a:xfrm>
          <a:custGeom>
            <a:avLst/>
            <a:gdLst>
              <a:gd name="connsiteX0" fmla="*/ 2275863 w 9804370"/>
              <a:gd name="connsiteY0" fmla="*/ 0 h 762009"/>
              <a:gd name="connsiteX1" fmla="*/ 9804370 w 9804370"/>
              <a:gd name="connsiteY1" fmla="*/ 0 h 762009"/>
              <a:gd name="connsiteX2" fmla="*/ 9804370 w 9804370"/>
              <a:gd name="connsiteY2" fmla="*/ 762008 h 762009"/>
              <a:gd name="connsiteX3" fmla="*/ 2315322 w 9804370"/>
              <a:gd name="connsiteY3" fmla="*/ 762008 h 762009"/>
              <a:gd name="connsiteX4" fmla="*/ 2315322 w 9804370"/>
              <a:gd name="connsiteY4" fmla="*/ 762009 h 762009"/>
              <a:gd name="connsiteX5" fmla="*/ 2056351 w 9804370"/>
              <a:gd name="connsiteY5" fmla="*/ 762009 h 762009"/>
              <a:gd name="connsiteX6" fmla="*/ 1523857 w 9804370"/>
              <a:gd name="connsiteY6" fmla="*/ 762009 h 762009"/>
              <a:gd name="connsiteX7" fmla="*/ 0 w 9804370"/>
              <a:gd name="connsiteY7" fmla="*/ 762009 h 762009"/>
              <a:gd name="connsiteX8" fmla="*/ 773762 w 9804370"/>
              <a:gd name="connsiteY8" fmla="*/ 2 h 762009"/>
              <a:gd name="connsiteX9" fmla="*/ 2275863 w 9804370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4370" h="762009">
                <a:moveTo>
                  <a:pt x="2275863" y="0"/>
                </a:moveTo>
                <a:lnTo>
                  <a:pt x="9804370" y="0"/>
                </a:lnTo>
                <a:lnTo>
                  <a:pt x="9804370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 flipV="1">
            <a:off x="9042400" y="-5"/>
            <a:ext cx="3149600" cy="6095998"/>
          </a:xfrm>
          <a:prstGeom prst="round1Rect">
            <a:avLst>
              <a:gd name="adj" fmla="val 0"/>
            </a:avLst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Financial graphs on a dark display">
            <a:extLst>
              <a:ext uri="{FF2B5EF4-FFF2-40B4-BE49-F238E27FC236}">
                <a16:creationId xmlns:a16="http://schemas.microsoft.com/office/drawing/2014/main" id="{975A1636-12B5-18FE-17A3-9843737E4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E67DBC-DB3C-3936-CFEF-70AADFFAF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823" y="2106173"/>
            <a:ext cx="4613178" cy="1231106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7823" y="3463871"/>
            <a:ext cx="461317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421" y="442557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197823" y="4252499"/>
            <a:ext cx="4613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42E5E71E-1B87-BE65-9F17-797D0A5768E1}"/>
              </a:ext>
            </a:extLst>
          </p:cNvPr>
          <p:cNvSpPr txBox="1">
            <a:spLocks/>
          </p:cNvSpPr>
          <p:nvPr userDrawn="1"/>
        </p:nvSpPr>
        <p:spPr>
          <a:xfrm>
            <a:off x="7197823" y="193423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8E86078-230C-3EE1-5258-C44B1D43BC2F}"/>
              </a:ext>
            </a:extLst>
          </p:cNvPr>
          <p:cNvSpPr txBox="1">
            <a:spLocks/>
          </p:cNvSpPr>
          <p:nvPr userDrawn="1"/>
        </p:nvSpPr>
        <p:spPr>
          <a:xfrm>
            <a:off x="7197823" y="417548"/>
            <a:ext cx="14827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614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821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>
            <a:off x="0" y="0"/>
            <a:ext cx="12192000" cy="6029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1EC61C7-FCC8-334E-C596-244A4CD92337}"/>
              </a:ext>
            </a:extLst>
          </p:cNvPr>
          <p:cNvSpPr/>
          <p:nvPr userDrawn="1"/>
        </p:nvSpPr>
        <p:spPr>
          <a:xfrm rot="16200000">
            <a:off x="2268497" y="-730610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B47B30-C267-E0CD-A8E1-3E4FB85D8C58}"/>
              </a:ext>
            </a:extLst>
          </p:cNvPr>
          <p:cNvSpPr/>
          <p:nvPr userDrawn="1"/>
        </p:nvSpPr>
        <p:spPr>
          <a:xfrm rot="16200000">
            <a:off x="2103397" y="-730611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0321" y="2077264"/>
            <a:ext cx="5108479" cy="615553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30322" y="2819409"/>
            <a:ext cx="48443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Topic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/>
              <a:t>Strictly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2DDDD5-1FDD-3A0C-C64B-D4239711A1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5D6E55-720A-3198-F18B-FDE1619FF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7095" y="4197514"/>
            <a:ext cx="2553905" cy="239142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166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8879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s/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2076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37" name="Picture 36" descr="Financial graphs on a dark display">
            <a:extLst>
              <a:ext uri="{FF2B5EF4-FFF2-40B4-BE49-F238E27FC236}">
                <a16:creationId xmlns:a16="http://schemas.microsoft.com/office/drawing/2014/main" id="{9019178B-77C1-81C1-38C6-C1201723E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622268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Next steps/question</a:t>
            </a:r>
          </a:p>
        </p:txBody>
      </p:sp>
    </p:spTree>
    <p:extLst>
      <p:ext uri="{BB962C8B-B14F-4D97-AF65-F5344CB8AC3E}">
        <p14:creationId xmlns:p14="http://schemas.microsoft.com/office/powerpoint/2010/main" val="32416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044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F30E4-A8AC-214A-08BF-8DDF2059B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4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282567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DAC7D-C950-BCBE-5F18-79302056C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3026935"/>
            <a:ext cx="69342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4544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892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0" y="1258503"/>
            <a:ext cx="7683500" cy="49244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Last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5433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5433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8DBEB-BDE2-5958-4C95-588578A7D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371600"/>
            <a:ext cx="2590800" cy="271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Person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0185D3-479B-78FC-C25B-EB834447C0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500" y="1851550"/>
            <a:ext cx="7683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D333D6-928E-C705-D5E0-4847042E5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7500" y="3262800"/>
            <a:ext cx="7683500" cy="1487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/>
              <a:t>In our 20 mins call, we will: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Answer your questions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Show you the tool in action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0304043-7D3A-6CAE-5B87-A8F7C6D8B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500" y="5753100"/>
            <a:ext cx="1520823" cy="342900"/>
          </a:xfrm>
          <a:prstGeom prst="roundRect">
            <a:avLst/>
          </a:prstGeom>
          <a:solidFill>
            <a:srgbClr val="C52536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Schedule meeting</a:t>
            </a:r>
          </a:p>
        </p:txBody>
      </p:sp>
    </p:spTree>
    <p:extLst>
      <p:ext uri="{BB962C8B-B14F-4D97-AF65-F5344CB8AC3E}">
        <p14:creationId xmlns:p14="http://schemas.microsoft.com/office/powerpoint/2010/main" val="25118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8238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1E5ACAB-541D-5FFE-618E-C61859E30A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A045DBC-0863-9CF0-BDE9-CA86B2A0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6112"/>
          <a:stretch/>
        </p:blipFill>
        <p:spPr>
          <a:xfrm>
            <a:off x="0" y="0"/>
            <a:ext cx="8345714" cy="61722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69514C-1B0F-6A0E-BE4C-C31E54056940}"/>
              </a:ext>
            </a:extLst>
          </p:cNvPr>
          <p:cNvSpPr/>
          <p:nvPr userDrawn="1"/>
        </p:nvSpPr>
        <p:spPr>
          <a:xfrm>
            <a:off x="5080002" y="0"/>
            <a:ext cx="7111999" cy="6172200"/>
          </a:xfrm>
          <a:custGeom>
            <a:avLst/>
            <a:gdLst>
              <a:gd name="connsiteX0" fmla="*/ 2547946 w 7111999"/>
              <a:gd name="connsiteY0" fmla="*/ 0 h 6172200"/>
              <a:gd name="connsiteX1" fmla="*/ 7111999 w 7111999"/>
              <a:gd name="connsiteY1" fmla="*/ 0 h 6172200"/>
              <a:gd name="connsiteX2" fmla="*/ 7111999 w 7111999"/>
              <a:gd name="connsiteY2" fmla="*/ 6172200 h 6172200"/>
              <a:gd name="connsiteX3" fmla="*/ 0 w 711199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1999" h="6172200">
                <a:moveTo>
                  <a:pt x="2547946" y="0"/>
                </a:moveTo>
                <a:lnTo>
                  <a:pt x="7111999" y="0"/>
                </a:lnTo>
                <a:lnTo>
                  <a:pt x="7111999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64455" y="1582341"/>
            <a:ext cx="4267200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464455" y="3555592"/>
            <a:ext cx="4267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64455" y="4517295"/>
            <a:ext cx="42672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464455" y="4344220"/>
            <a:ext cx="426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379603-FF24-7E54-3E6B-76A750ACF3DF}"/>
              </a:ext>
            </a:extLst>
          </p:cNvPr>
          <p:cNvSpPr/>
          <p:nvPr userDrawn="1"/>
        </p:nvSpPr>
        <p:spPr>
          <a:xfrm>
            <a:off x="5070477" y="0"/>
            <a:ext cx="2693089" cy="6172200"/>
          </a:xfrm>
          <a:custGeom>
            <a:avLst/>
            <a:gdLst>
              <a:gd name="connsiteX0" fmla="*/ 2547946 w 2693089"/>
              <a:gd name="connsiteY0" fmla="*/ 0 h 6172200"/>
              <a:gd name="connsiteX1" fmla="*/ 2693089 w 2693089"/>
              <a:gd name="connsiteY1" fmla="*/ 0 h 6172200"/>
              <a:gd name="connsiteX2" fmla="*/ 145143 w 2693089"/>
              <a:gd name="connsiteY2" fmla="*/ 6172200 h 6172200"/>
              <a:gd name="connsiteX3" fmla="*/ 0 w 269308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089" h="6172200">
                <a:moveTo>
                  <a:pt x="2547946" y="0"/>
                </a:moveTo>
                <a:lnTo>
                  <a:pt x="2693089" y="0"/>
                </a:lnTo>
                <a:lnTo>
                  <a:pt x="145143" y="6172200"/>
                </a:lnTo>
                <a:lnTo>
                  <a:pt x="0" y="617220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5E79-A17B-BDB7-FB05-2F49576DAC8A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C28CBA-9E9C-098B-DCE3-91A1B95F8389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29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4907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5F875F-AFE4-7F65-CC21-5CE3A6A2AF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96000"/>
          </a:xfrm>
          <a:custGeom>
            <a:avLst/>
            <a:gdLst>
              <a:gd name="connsiteX0" fmla="*/ 6667500 w 12192000"/>
              <a:gd name="connsiteY0" fmla="*/ 939800 h 6096000"/>
              <a:gd name="connsiteX1" fmla="*/ 6667500 w 12192000"/>
              <a:gd name="connsiteY1" fmla="*/ 5486400 h 6096000"/>
              <a:gd name="connsiteX2" fmla="*/ 11811001 w 12192000"/>
              <a:gd name="connsiteY2" fmla="*/ 5486400 h 6096000"/>
              <a:gd name="connsiteX3" fmla="*/ 11811001 w 12192000"/>
              <a:gd name="connsiteY3" fmla="*/ 939800 h 6096000"/>
              <a:gd name="connsiteX4" fmla="*/ 0 w 12192000"/>
              <a:gd name="connsiteY4" fmla="*/ 0 h 6096000"/>
              <a:gd name="connsiteX5" fmla="*/ 12192000 w 12192000"/>
              <a:gd name="connsiteY5" fmla="*/ 0 h 6096000"/>
              <a:gd name="connsiteX6" fmla="*/ 12192000 w 12192000"/>
              <a:gd name="connsiteY6" fmla="*/ 6096000 h 6096000"/>
              <a:gd name="connsiteX7" fmla="*/ 2099096 w 12192000"/>
              <a:gd name="connsiteY7" fmla="*/ 6096000 h 6096000"/>
              <a:gd name="connsiteX8" fmla="*/ 1397595 w 12192000"/>
              <a:gd name="connsiteY8" fmla="*/ 5410912 h 6096000"/>
              <a:gd name="connsiteX9" fmla="*/ 0 w 12192000"/>
              <a:gd name="connsiteY9" fmla="*/ 5410912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6000">
                <a:moveTo>
                  <a:pt x="6667500" y="939800"/>
                </a:moveTo>
                <a:lnTo>
                  <a:pt x="6667500" y="5486400"/>
                </a:lnTo>
                <a:lnTo>
                  <a:pt x="11811001" y="5486400"/>
                </a:lnTo>
                <a:lnTo>
                  <a:pt x="11811001" y="939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96000"/>
                </a:lnTo>
                <a:lnTo>
                  <a:pt x="2099096" y="6096000"/>
                </a:lnTo>
                <a:lnTo>
                  <a:pt x="1397595" y="5410912"/>
                </a:lnTo>
                <a:lnTo>
                  <a:pt x="0" y="54109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77190" tIns="331470" rIns="377190" bIns="33147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picture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FB0D0-0570-48A3-D906-910EEE8F486C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5F00E-B5B1-4A19-1203-70FAAD146A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8E5546-55F1-299D-08CD-395EC6CD53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ED924610-3364-403B-7375-088B45CFB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33200-1F81-2552-6164-668D931F0819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08">
            <a:extLst>
              <a:ext uri="{FF2B5EF4-FFF2-40B4-BE49-F238E27FC236}">
                <a16:creationId xmlns:a16="http://schemas.microsoft.com/office/drawing/2014/main" id="{089E96A4-E3B7-1AEE-A0C9-C2B06CFFCDE7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eeform: Shape 112">
            <a:extLst>
              <a:ext uri="{FF2B5EF4-FFF2-40B4-BE49-F238E27FC236}">
                <a16:creationId xmlns:a16="http://schemas.microsoft.com/office/drawing/2014/main" id="{3CE9F2F0-9D95-96A2-6C8D-514FCE3C2F80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5C2BFF-6C4C-5C66-2BAE-D85ADE68EC57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9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0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11294645" cy="471543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10559E5D-F7EC-2639-924D-54E527B393F8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8">
            <a:extLst>
              <a:ext uri="{FF2B5EF4-FFF2-40B4-BE49-F238E27FC236}">
                <a16:creationId xmlns:a16="http://schemas.microsoft.com/office/drawing/2014/main" id="{C7613F55-E39C-8E3D-2494-61EAACEBC35C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8">
            <a:extLst>
              <a:ext uri="{FF2B5EF4-FFF2-40B4-BE49-F238E27FC236}">
                <a16:creationId xmlns:a16="http://schemas.microsoft.com/office/drawing/2014/main" id="{B8B6FB89-6E25-58E8-69D4-25D7688B0F83}"/>
              </a:ext>
            </a:extLst>
          </p:cNvPr>
          <p:cNvSpPr/>
          <p:nvPr userDrawn="1"/>
        </p:nvSpPr>
        <p:spPr>
          <a:xfrm>
            <a:off x="6325456" y="138056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8630DBE-78DD-7B04-4D67-1010487CC4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204" y="146526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37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6" y="1465446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AD5492B1-CBF7-4E2B-EDA7-EB361EFD74AB}"/>
              </a:ext>
            </a:extLst>
          </p:cNvPr>
          <p:cNvSpPr/>
          <p:nvPr userDrawn="1"/>
        </p:nvSpPr>
        <p:spPr>
          <a:xfrm>
            <a:off x="402557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FE9B8148-C48F-0244-6FBF-DC26B106E084}"/>
              </a:ext>
            </a:extLst>
          </p:cNvPr>
          <p:cNvSpPr/>
          <p:nvPr userDrawn="1"/>
        </p:nvSpPr>
        <p:spPr>
          <a:xfrm>
            <a:off x="432117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C043D967-DF3C-48AD-09C5-EEE4609CFDB2}"/>
              </a:ext>
            </a:extLst>
          </p:cNvPr>
          <p:cNvSpPr/>
          <p:nvPr userDrawn="1"/>
        </p:nvSpPr>
        <p:spPr>
          <a:xfrm>
            <a:off x="823912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DF8C94D-88FA-4904-43A6-4B6C22FCC3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234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B9155F-20A0-327A-21D7-329B67DAE4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605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12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825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57" y="1257300"/>
            <a:ext cx="2569242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3655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3655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8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949233-A941-D356-5F3A-13F00A15FA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03635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81" imgH="381" progId="TCLayout.ActiveDocument.1">
                  <p:embed/>
                </p:oleObj>
              </mc:Choice>
              <mc:Fallback>
                <p:oleObj name="think-cell Slide" r:id="rId26" imgW="381" imgH="3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949233-A941-D356-5F3A-13F00A15F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DC53A8D-FE22-665F-2404-A4CD8E92E2A3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36A8DA-43C9-CAAE-A4A0-C0F3490DE5FE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69E3A92-83BC-2EDB-86BE-9426990F08B2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813DD-0B19-A06D-8B01-418F9828095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165F90-4524-1A9A-4708-DBAAED701FFE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68E3BD-23D0-BFE8-A6E8-4B7A30A39183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C7E640-4A5D-9BA8-123E-BA1ACBFAD50D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E60701-532B-D537-A5C5-733EEADAB4CB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983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3" r:id="rId4"/>
    <p:sldLayoutId id="2147483652" r:id="rId5"/>
    <p:sldLayoutId id="2147483682" r:id="rId6"/>
    <p:sldLayoutId id="2147483687" r:id="rId7"/>
    <p:sldLayoutId id="2147483688" r:id="rId8"/>
    <p:sldLayoutId id="2147483677" r:id="rId9"/>
    <p:sldLayoutId id="2147483665" r:id="rId10"/>
    <p:sldLayoutId id="2147483683" r:id="rId11"/>
    <p:sldLayoutId id="2147483674" r:id="rId12"/>
    <p:sldLayoutId id="2147483684" r:id="rId13"/>
    <p:sldLayoutId id="2147483675" r:id="rId14"/>
    <p:sldLayoutId id="2147483685" r:id="rId15"/>
    <p:sldLayoutId id="2147483658" r:id="rId16"/>
    <p:sldLayoutId id="2147483686" r:id="rId17"/>
    <p:sldLayoutId id="2147483659" r:id="rId18"/>
    <p:sldLayoutId id="2147483667" r:id="rId19"/>
    <p:sldLayoutId id="2147483661" r:id="rId20"/>
    <p:sldLayoutId id="2147483678" r:id="rId21"/>
    <p:sldLayoutId id="2147483680" r:id="rId22"/>
    <p:sldLayoutId id="214748368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oleObject" Target="../embeddings/oleObject25.bin"/><Relationship Id="rId2" Type="http://schemas.openxmlformats.org/officeDocument/2006/relationships/tags" Target="../tags/tag27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35.xml"/><Relationship Id="rId19" Type="http://schemas.openxmlformats.org/officeDocument/2006/relationships/chart" Target="../charts/chart1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13178F9-A2F4-5C72-7B7F-939756450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846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13178F9-A2F4-5C72-7B7F-939756450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2CDCBB-F70A-6A62-DE7D-1F70AA9C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861774"/>
          </a:xfrm>
        </p:spPr>
        <p:txBody>
          <a:bodyPr vert="horz"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2019, France consumed more nuclear than any other energy forms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FB775A-929C-D9EF-85B0-F289690B8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983" y="5961661"/>
            <a:ext cx="7446044" cy="138499"/>
          </a:xfrm>
        </p:spPr>
        <p:txBody>
          <a:bodyPr/>
          <a:lstStyle/>
          <a:p>
            <a:r>
              <a:rPr lang="en-US" dirty="0"/>
              <a:t>Kristen Sosulski | International Energy Agency (2023)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446FA-01B7-35FA-AA47-37127A071523}"/>
              </a:ext>
            </a:extLst>
          </p:cNvPr>
          <p:cNvCxnSpPr>
            <a:cxnSpLocks/>
          </p:cNvCxnSpPr>
          <p:nvPr/>
        </p:nvCxnSpPr>
        <p:spPr>
          <a:xfrm>
            <a:off x="8417859" y="1379538"/>
            <a:ext cx="339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1C926C-1CB8-D750-4559-78747039AD6D}"/>
              </a:ext>
            </a:extLst>
          </p:cNvPr>
          <p:cNvSpPr txBox="1"/>
          <p:nvPr/>
        </p:nvSpPr>
        <p:spPr>
          <a:xfrm>
            <a:off x="1023730" y="6669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7EAE78-B9B2-622E-B759-3698BF5D2E88}"/>
              </a:ext>
            </a:extLst>
          </p:cNvPr>
          <p:cNvSpPr txBox="1"/>
          <p:nvPr/>
        </p:nvSpPr>
        <p:spPr>
          <a:xfrm>
            <a:off x="1162878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B23A8F-98D8-0AF8-C995-12DA2F1F3579}"/>
              </a:ext>
            </a:extLst>
          </p:cNvPr>
          <p:cNvSpPr txBox="1"/>
          <p:nvPr/>
        </p:nvSpPr>
        <p:spPr>
          <a:xfrm>
            <a:off x="655983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EA53F7C-0E4B-72EE-BBD0-DBB6D24EC85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18513" y="1436688"/>
            <a:ext cx="3392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Chart type: Appropriate chart type, but a bar chart could also show the </a:t>
            </a:r>
            <a:r>
              <a:rPr lang="en-US" altLang="en-US" sz="1400" dirty="0">
                <a:solidFill>
                  <a:prstClr val="black"/>
                </a:solidFill>
              </a:rPr>
              <a:t>information.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Color: The colors contrast needs improvement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Text and labels: Pie wedges could be directly labeled and legend omitted.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Readability:  Omit italicized front from chart title.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Readability: change font face from a serif font to a sans serif font such as Arial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16470-C6FA-A5C7-50F5-9ECBE5F87783}"/>
              </a:ext>
            </a:extLst>
          </p:cNvPr>
          <p:cNvSpPr/>
          <p:nvPr/>
        </p:nvSpPr>
        <p:spPr>
          <a:xfrm>
            <a:off x="333828" y="6611966"/>
            <a:ext cx="2307772" cy="246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25FB18-DAA0-4751-0591-5139EFB7E867}"/>
              </a:ext>
            </a:extLst>
          </p:cNvPr>
          <p:cNvSpPr/>
          <p:nvPr/>
        </p:nvSpPr>
        <p:spPr>
          <a:xfrm>
            <a:off x="5370286" y="6611966"/>
            <a:ext cx="6419157" cy="246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6420D178-CAC3-2A5F-53E1-AF1F42766623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203450" y="2508250"/>
          <a:ext cx="33321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006879C7-D5F8-982A-4A17-12A0970C623F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3833813" y="2620963"/>
            <a:ext cx="307975" cy="19208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CFEC6A8-395B-4BA3-920A-C1FA35284C2C}" type="datetime'''''''''''''''''''''3''''''%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BCF78C-D303-B128-69A2-3C77C259209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45125" y="2886075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E70B6F-B32D-4D40-1A21-66E5073F307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45125" y="2622550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AAC9D6-3AE9-B5BD-D6E5-CF080D939AE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445125" y="1831975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B5964E-9D58-076F-2BBD-329F5482AE9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445125" y="20955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961BF4-9DC2-28F0-484C-7BB98C9DF33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445125" y="2359025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3B4A63-A9F2-9FB3-BFC4-E2A1089878B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746750" y="2090738"/>
            <a:ext cx="9064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A639400-A903-4405-B0F4-0FE1B40AF82F}" type="datetime'''''''N''a''''''''t''''''u''''''r''''''''a''''l ''g''a''''''s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Natural gas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1BCBB-5C9A-C254-7959-2E4D5501272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746750" y="2617788"/>
            <a:ext cx="6111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F7F2B98-EEBA-4800-8948-14D1BEE2AC05}" type="datetime'''''''Nu''''''''''''''''''''''''cl''''''''''''''e''a''r''''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Nuclear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20681-F81E-D6D7-4885-402C00BA2008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746750" y="2354263"/>
            <a:ext cx="22066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60378AD-3B17-40A9-9689-03D337D766EC}" type="datetime'''P''et''''rol''eu''m '' ''''and ''othe''r l''iqu''''ids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Petroleum  and other liquids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3BDFF-C75B-7A31-86D9-7B859F4AAA3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746750" y="1827213"/>
            <a:ext cx="3651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FD34EBC-5368-4325-A9DB-FD90317F3819}" type="datetime'''''''C''''o''''''''''''a''''''''''''l'''''''''''''''">
              <a:rPr lang="en-US" altLang="en-US" sz="1400" smtClean="0">
                <a:solidFill>
                  <a:schemeClr val="tx1"/>
                </a:solidFill>
              </a:rPr>
              <a:pPr/>
              <a:t>Coal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242DF-1C80-31BB-EFD7-B2E3BC3BCCB9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746750" y="2881313"/>
            <a:ext cx="18224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EA47098-4945-483E-BDFD-E3A567547CE9}" type="datetime'''R''''''en''e''wa''b''le''''''s and'' ''ot''''h''''''''er 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Renewables and other 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20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4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44&quot; g=&quot;44&quot; b=&quot;44&quot;/&gt;&lt;/elem&gt;&lt;elem m_fUsage=&quot;9.00000000000000022204E-01&quot;&gt;&lt;m_msothmcolidx val=&quot;0&quot;/&gt;&lt;m_rgb r=&quot;F2&quot; g=&quot;F2&quot; b=&quot;F2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xdnqyV5zmdcZbS_6SZ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v087pf6qyI4IPm8h6T3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W8PgmGYwixpU9WqXP6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RoRuTYEsw5HdLY4WFk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on.KoXOtQTjrKNdO6y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yQ.Rz0GF9Q9lhcEl.w0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k9Fk3xcsHBfQJPf6fSD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9cUaW5J_7ws3KJOc4s2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186cb3KBOmsszoR2nIk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Vk4WPWrlyxtjXStFXR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u0D9m.NyoxF1qs1Mz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egn6IlWjt9yDVLEnCR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uZ2nIv6m6M37AdwiLl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68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6EA600"/>
      </a:accent1>
      <a:accent2>
        <a:srgbClr val="4C7300"/>
      </a:accent2>
      <a:accent3>
        <a:srgbClr val="0070B0"/>
      </a:accent3>
      <a:accent4>
        <a:srgbClr val="00507D"/>
      </a:accent4>
      <a:accent5>
        <a:srgbClr val="C0C0C0"/>
      </a:accent5>
      <a:accent6>
        <a:srgbClr val="777777"/>
      </a:accent6>
      <a:hlink>
        <a:srgbClr val="0563C1"/>
      </a:hlink>
      <a:folHlink>
        <a:srgbClr val="954F72"/>
      </a:folHlink>
    </a:clrScheme>
    <a:fontScheme name="Custom 1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6-0689_Template 3.1" id="{E9B783AE-D7FA-6F4B-BB4C-E51206C2798B}" vid="{EAB91737-99EC-FE4A-80FA-6693E94526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A9472DB148543B0E75A42F733C0AD" ma:contentTypeVersion="16" ma:contentTypeDescription="Create a new document." ma:contentTypeScope="" ma:versionID="f0afe2dceac4d4796a1b99087b90a988">
  <xsd:schema xmlns:xsd="http://www.w3.org/2001/XMLSchema" xmlns:xs="http://www.w3.org/2001/XMLSchema" xmlns:p="http://schemas.microsoft.com/office/2006/metadata/properties" xmlns:ns2="e7b3f6d3-b914-4d54-8a9d-d3749b572a0d" xmlns:ns3="ac43b080-9074-42cf-86e9-370509c7664b" targetNamespace="http://schemas.microsoft.com/office/2006/metadata/properties" ma:root="true" ma:fieldsID="e4db793772c74071e4c6099f9587e461" ns2:_="" ns3:_="">
    <xsd:import namespace="e7b3f6d3-b914-4d54-8a9d-d3749b572a0d"/>
    <xsd:import namespace="ac43b080-9074-42cf-86e9-370509c766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3f6d3-b914-4d54-8a9d-d3749b572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3b080-9074-42cf-86e9-370509c76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640fb9a-e19f-4527-a020-699c2eef9882}" ma:internalName="TaxCatchAll" ma:showField="CatchAllData" ma:web="ac43b080-9074-42cf-86e9-370509c76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43b080-9074-42cf-86e9-370509c7664b" xsi:nil="true"/>
    <lcf76f155ced4ddcb4097134ff3c332f xmlns="e7b3f6d3-b914-4d54-8a9d-d3749b572a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5FB131-A390-42E1-B31D-2FEDED8C2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1A426E-C37F-47EB-A86A-8AABACF656CF}"/>
</file>

<file path=customXml/itemProps3.xml><?xml version="1.0" encoding="utf-8"?>
<ds:datastoreItem xmlns:ds="http://schemas.openxmlformats.org/officeDocument/2006/customXml" ds:itemID="{5C13C834-2860-4B15-A271-418955A0928D}">
  <ds:schemaRefs>
    <ds:schemaRef ds:uri="http://schemas.microsoft.com/office/2006/metadata/properties"/>
    <ds:schemaRef ds:uri="http://schemas.microsoft.com/office/2006/documentManagement/types"/>
    <ds:schemaRef ds:uri="4bd4d397-a849-4111-8caa-2cd1909bb285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b3a238-e851-4bda-be3d-1ed623dfc1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43668</TotalTime>
  <Words>96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Office Theme</vt:lpstr>
      <vt:lpstr>think-cell Slide</vt:lpstr>
      <vt:lpstr>In 2019, France consumed more nuclear than any other energy forms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think-cell Inc.</dc:creator>
  <cp:keywords/>
  <dc:description/>
  <cp:lastModifiedBy>kristen sosulski</cp:lastModifiedBy>
  <cp:revision>122</cp:revision>
  <cp:lastPrinted>2023-03-12T18:44:03Z</cp:lastPrinted>
  <dcterms:created xsi:type="dcterms:W3CDTF">2022-06-27T06:47:27Z</dcterms:created>
  <dcterms:modified xsi:type="dcterms:W3CDTF">2023-05-01T00:55:57Z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0x010100BF6CAD090FCB6C41B211BDAFA3947C73</vt:lpwstr>
  </property>
  <property fmtid="{D5CDD505-2E9C-101B-9397-08002B2CF9AE}" pid="3" name="MediaServiceImageTags">
    <vt:lpwstr/>
  </property>
  <property fmtid="{D5CDD505-2E9C-101B-9397-08002B2CF9AE}" pid="4" name="Version">
    <vt:lpwstr>1.02</vt:lpwstr>
  </property>
</Properties>
</file>