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2.xml" ContentType="application/vnd.openxmlformats-officedocument.presentationml.tags+xml"/>
  <Override PartName="/ppt/notesSlides/notesSlide23.xml" ContentType="application/vnd.openxmlformats-officedocument.presentationml.notesSlide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4.xml" ContentType="application/vnd.openxmlformats-officedocument.presentationml.tags+xml"/>
  <Override PartName="/ppt/notesSlides/notesSlide27.xml" ContentType="application/vnd.openxmlformats-officedocument.presentationml.notesSlide+xml"/>
  <Override PartName="/ppt/tags/tag45.xml" ContentType="application/vnd.openxmlformats-officedocument.presentationml.tags+xml"/>
  <Override PartName="/ppt/notesSlides/notesSlide28.xml" ContentType="application/vnd.openxmlformats-officedocument.presentationml.notesSlide+xml"/>
  <Override PartName="/ppt/tags/tag46.xml" ContentType="application/vnd.openxmlformats-officedocument.presentationml.tags+xml"/>
  <Override PartName="/ppt/notesSlides/notesSlide29.xml" ContentType="application/vnd.openxmlformats-officedocument.presentationml.notesSlide+xml"/>
  <Override PartName="/ppt/tags/tag47.xml" ContentType="application/vnd.openxmlformats-officedocument.presentationml.tags+xml"/>
  <Override PartName="/ppt/notesSlides/notesSlide3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50.xml" ContentType="application/vnd.openxmlformats-officedocument.presentationml.tags+xml"/>
  <Override PartName="/ppt/notesSlides/notesSlide34.xml" ContentType="application/vnd.openxmlformats-officedocument.presentationml.notesSlide+xml"/>
  <Override PartName="/ppt/tags/tag51.xml" ContentType="application/vnd.openxmlformats-officedocument.presentationml.tags+xml"/>
  <Override PartName="/ppt/notesSlides/notesSlide35.xml" ContentType="application/vnd.openxmlformats-officedocument.presentationml.notesSlide+xml"/>
  <Override PartName="/ppt/tags/tag5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53.xml" ContentType="application/vnd.openxmlformats-officedocument.presentationml.tags+xml"/>
  <Override PartName="/ppt/notesSlides/notesSlide38.xml" ContentType="application/vnd.openxmlformats-officedocument.presentationml.notesSlide+xml"/>
  <Override PartName="/ppt/tags/tag54.xml" ContentType="application/vnd.openxmlformats-officedocument.presentationml.tags+xml"/>
  <Override PartName="/ppt/notesSlides/notesSlide39.xml" ContentType="application/vnd.openxmlformats-officedocument.presentationml.notesSlide+xml"/>
  <Override PartName="/ppt/tags/tag55.xml" ContentType="application/vnd.openxmlformats-officedocument.presentationml.tags+xml"/>
  <Override PartName="/ppt/notesSlides/notesSlide40.xml" ContentType="application/vnd.openxmlformats-officedocument.presentationml.notesSlide+xml"/>
  <Override PartName="/ppt/tags/tag56.xml" ContentType="application/vnd.openxmlformats-officedocument.presentationml.tags+xml"/>
  <Override PartName="/ppt/notesSlides/notesSlide41.xml" ContentType="application/vnd.openxmlformats-officedocument.presentationml.notesSlide+xml"/>
  <Override PartName="/ppt/tags/tag57.xml" ContentType="application/vnd.openxmlformats-officedocument.presentationml.tags+xml"/>
  <Override PartName="/ppt/notesSlides/notesSlide42.xml" ContentType="application/vnd.openxmlformats-officedocument.presentationml.notesSlide+xml"/>
  <Override PartName="/ppt/tags/tag58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59.xml" ContentType="application/vnd.openxmlformats-officedocument.presentationml.tags+xml"/>
  <Override PartName="/ppt/notesSlides/notesSlide47.xml" ContentType="application/vnd.openxmlformats-officedocument.presentationml.notesSlide+xml"/>
  <Override PartName="/ppt/tags/tag60.xml" ContentType="application/vnd.openxmlformats-officedocument.presentationml.tags+xml"/>
  <Override PartName="/ppt/notesSlides/notesSlide48.xml" ContentType="application/vnd.openxmlformats-officedocument.presentationml.notesSlide+xml"/>
  <Override PartName="/ppt/tags/tag61.xml" ContentType="application/vnd.openxmlformats-officedocument.presentationml.tags+xml"/>
  <Override PartName="/ppt/notesSlides/notesSlide49.xml" ContentType="application/vnd.openxmlformats-officedocument.presentationml.notesSlide+xml"/>
  <Override PartName="/ppt/tags/tag62.xml" ContentType="application/vnd.openxmlformats-officedocument.presentationml.tags+xml"/>
  <Override PartName="/ppt/notesSlides/notesSlide50.xml" ContentType="application/vnd.openxmlformats-officedocument.presentationml.notesSlide+xml"/>
  <Override PartName="/ppt/tags/tag63.xml" ContentType="application/vnd.openxmlformats-officedocument.presentationml.tags+xml"/>
  <Override PartName="/ppt/notesSlides/notesSlide51.xml" ContentType="application/vnd.openxmlformats-officedocument.presentationml.notesSlide+xml"/>
  <Override PartName="/ppt/tags/tag64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750" r:id="rId1"/>
    <p:sldMasterId id="2147483764" r:id="rId2"/>
    <p:sldMasterId id="2147483791" r:id="rId3"/>
    <p:sldMasterId id="2147483805" r:id="rId4"/>
  </p:sldMasterIdLst>
  <p:notesMasterIdLst>
    <p:notesMasterId r:id="rId62"/>
  </p:notesMasterIdLst>
  <p:sldIdLst>
    <p:sldId id="458" r:id="rId5"/>
    <p:sldId id="390" r:id="rId6"/>
    <p:sldId id="413" r:id="rId7"/>
    <p:sldId id="462" r:id="rId8"/>
    <p:sldId id="479" r:id="rId9"/>
    <p:sldId id="473" r:id="rId10"/>
    <p:sldId id="391" r:id="rId11"/>
    <p:sldId id="519" r:id="rId12"/>
    <p:sldId id="476" r:id="rId13"/>
    <p:sldId id="407" r:id="rId14"/>
    <p:sldId id="406" r:id="rId15"/>
    <p:sldId id="514" r:id="rId16"/>
    <p:sldId id="475" r:id="rId17"/>
    <p:sldId id="466" r:id="rId18"/>
    <p:sldId id="468" r:id="rId19"/>
    <p:sldId id="478" r:id="rId20"/>
    <p:sldId id="526" r:id="rId21"/>
    <p:sldId id="480" r:id="rId22"/>
    <p:sldId id="451" r:id="rId23"/>
    <p:sldId id="481" r:id="rId24"/>
    <p:sldId id="484" r:id="rId25"/>
    <p:sldId id="505" r:id="rId26"/>
    <p:sldId id="482" r:id="rId27"/>
    <p:sldId id="412" r:id="rId28"/>
    <p:sldId id="485" r:id="rId29"/>
    <p:sldId id="523" r:id="rId30"/>
    <p:sldId id="486" r:id="rId31"/>
    <p:sldId id="487" r:id="rId32"/>
    <p:sldId id="489" r:id="rId33"/>
    <p:sldId id="491" r:id="rId34"/>
    <p:sldId id="490" r:id="rId35"/>
    <p:sldId id="517" r:id="rId36"/>
    <p:sldId id="492" r:id="rId37"/>
    <p:sldId id="493" r:id="rId38"/>
    <p:sldId id="494" r:id="rId39"/>
    <p:sldId id="501" r:id="rId40"/>
    <p:sldId id="502" r:id="rId41"/>
    <p:sldId id="520" r:id="rId42"/>
    <p:sldId id="524" r:id="rId43"/>
    <p:sldId id="503" r:id="rId44"/>
    <p:sldId id="496" r:id="rId45"/>
    <p:sldId id="499" r:id="rId46"/>
    <p:sldId id="495" r:id="rId47"/>
    <p:sldId id="498" r:id="rId48"/>
    <p:sldId id="515" r:id="rId49"/>
    <p:sldId id="500" r:id="rId50"/>
    <p:sldId id="525" r:id="rId51"/>
    <p:sldId id="445" r:id="rId52"/>
    <p:sldId id="510" r:id="rId53"/>
    <p:sldId id="346" r:id="rId54"/>
    <p:sldId id="414" r:id="rId55"/>
    <p:sldId id="483" r:id="rId56"/>
    <p:sldId id="454" r:id="rId57"/>
    <p:sldId id="455" r:id="rId58"/>
    <p:sldId id="417" r:id="rId59"/>
    <p:sldId id="425" r:id="rId60"/>
    <p:sldId id="405" r:id="rId61"/>
  </p:sldIdLst>
  <p:sldSz cx="9144000" cy="6858000" type="screen4x3"/>
  <p:notesSz cx="6858000" cy="9144000"/>
  <p:embeddedFontLst>
    <p:embeddedFont>
      <p:font typeface="Old English Text MT" panose="03040902040508030806" pitchFamily="66" charset="0"/>
      <p:regular r:id="rId63"/>
    </p:embeddedFont>
    <p:embeddedFont>
      <p:font typeface="Gill Sans MT" panose="020B0502020104020203" pitchFamily="34" charset="0"/>
      <p:regular r:id="rId64"/>
      <p:bold r:id="rId65"/>
      <p:italic r:id="rId66"/>
      <p:boldItalic r:id="rId67"/>
    </p:embeddedFont>
    <p:embeddedFont>
      <p:font typeface="宋体" panose="02010600030101010101" pitchFamily="2" charset="-122"/>
      <p:regular r:id="rId68"/>
    </p:embeddedFont>
    <p:embeddedFont>
      <p:font typeface="Miriam Fixed" panose="020B0509050101010101" pitchFamily="49" charset="-79"/>
      <p:regular r:id="rId69"/>
    </p:embeddedFont>
    <p:embeddedFont>
      <p:font typeface="Consolas" panose="020B0609020204030204" pitchFamily="49" charset="0"/>
      <p:regular r:id="rId70"/>
      <p:bold r:id="rId71"/>
      <p:italic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Arial Unicode MS" panose="020B0604020202020204" pitchFamily="34" charset="-128"/>
      <p:regular r:id="rId78"/>
    </p:embeddedFont>
  </p:embeddedFontLst>
  <p:custDataLst>
    <p:tags r:id="rId7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33"/>
    <a:srgbClr val="007770"/>
    <a:srgbClr val="278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7187" autoAdjust="0"/>
  </p:normalViewPr>
  <p:slideViewPr>
    <p:cSldViewPr snapToGrid="0">
      <p:cViewPr varScale="1">
        <p:scale>
          <a:sx n="120" d="100"/>
          <a:sy n="120" d="100"/>
        </p:scale>
        <p:origin x="138" y="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26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0.fntdata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0B2B6-C405-4CE0-B3AE-88929DD37D35}" type="datetimeFigureOut">
              <a:rPr lang="de-DE" smtClean="0"/>
              <a:t>17.02.2017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177A8-229B-47D1-AFC5-670FEDB15C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264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802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625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685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974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879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998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998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419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270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345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1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957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369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512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198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386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54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671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984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909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192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11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818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443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802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484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2377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9542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88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873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702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7594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8188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953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0936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345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4188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594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3099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7280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2135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4842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83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959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1348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9659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8825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02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909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99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45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177A8-229B-47D1-AFC5-670FEDB15C4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9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4046-0933-4C53-893B-2A9F0105FF10}" type="datetime1">
              <a:rPr lang="de-DE" smtClean="0"/>
              <a:t>17.02.2017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402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E4801-3BB7-485F-9EFD-7483A9099A6A}" type="datetime1">
              <a:rPr lang="de-DE" smtClean="0"/>
              <a:t>17.02.2017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47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36F9-9BE1-4AF5-963A-2D022649C43D}" type="datetime1">
              <a:rPr lang="de-DE" smtClean="0"/>
              <a:t>17.02.2017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53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4462566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C10-C4E3-4BB8-9482-98FC7C26FFE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1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7487950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B6BA1-265B-49D2-98C3-F063BBEC9C0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5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2010670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E7E1-2A06-4151-96BA-DAB98F1B652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4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532925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3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C1767-C51E-437E-9A61-2F1150DEF324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73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4349648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FB66B-F230-4CC8-8779-7DA222CF8BB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36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1935635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8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BCD6-FB71-4465-A9E4-DF5D9D88768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01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9853919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3A76-79FD-4C18-9F22-8FEB13C0AC0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14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8653607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81106-9FAF-4D2D-84AA-D26F5ED75A0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7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B48F-3CEB-4AEB-8D30-8685B690569D}" type="datetime1">
              <a:rPr lang="de-DE" smtClean="0"/>
              <a:t>17.02.2017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35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6593404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7823-B5A5-4002-A06A-63A376CDA274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87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432401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0A69A-18E0-4EE7-A194-DBD23AB9600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5441422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AC2AB-B254-4A1B-BEDB-00992D6385C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49355" y="1622493"/>
            <a:ext cx="5286056" cy="230657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55675" y="4286250"/>
            <a:ext cx="4734807" cy="212271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02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D352-949B-40D6-A0C3-BAFD51C7C68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28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DBA5A-B3B9-4719-A0BB-876EE058CC3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5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1696-7917-45D0-B6B5-01C1600A4BA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83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B73A-8B7F-4A31-993B-AD0E8EA9692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18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3A92-91BF-4737-A513-4C62CF51911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81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2830-73EB-415F-BA99-AE4C3ED0C92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0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B16-B58F-4F87-937E-AD853C6762C3}" type="datetime1">
              <a:rPr lang="de-DE" smtClean="0"/>
              <a:t>17.02.2017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84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43742-A271-4D4F-B947-0A8F42803A8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03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669A-8F42-4885-A786-8D6707B86B4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1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EAFA7-177A-4B2D-B7AF-5E8DFCB79C6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3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B7C9-F803-42E2-935A-889B5049D3C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7BDE-9E2E-44E6-A52A-C5E3575DFCE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23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1742688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836" y="0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1836" y="1454406"/>
            <a:ext cx="8340328" cy="5012432"/>
          </a:xfrm>
        </p:spPr>
        <p:txBody>
          <a:bodyPr tIns="46800"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410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8596237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7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2DB9-0623-41F7-8675-0B100678A08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3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762211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9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6000" baseline="0">
                <a:latin typeface="Old English Text MT" panose="03040902040508030806" pitchFamily="66" charset="0"/>
              </a:defRPr>
            </a:lvl1pPr>
          </a:lstStyle>
          <a:p>
            <a:r>
              <a:rPr lang="en-US" dirty="0" smtClean="0"/>
              <a:t>Myth and Legends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6F0F-5CFD-4BA7-A999-D4B1120097C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87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6751344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21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2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437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582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728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874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502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7165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BAAFF-F0CC-43A2-B8E3-1806009918A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4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5440992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79DA-3F4C-4A57-B9F1-C850282635B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9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9F88-7574-49D7-9088-5FDBD069DB79}" type="datetime1">
              <a:rPr lang="de-DE" smtClean="0"/>
              <a:t>17.02.2017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217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1238389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97BF-9602-44D3-B2DD-E52F9394F68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4895148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3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554D-9BF1-4A51-A105-4F29B973B92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46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20908357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1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D6B8-5EC1-425F-9E1E-3B61F2C4F14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7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3206285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DFD2E-F35B-4507-AC3B-6C9EB8C64D0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21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3293057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6CFA-3078-4465-93E1-7B9EF5CCA91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66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3562518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C82E-782A-426D-B62E-535CF01CE52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74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8518489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E2A7-994B-4974-823A-A87FF89E955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22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49355" y="1622493"/>
            <a:ext cx="5286056" cy="230657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55675" y="4286250"/>
            <a:ext cx="4734807" cy="212271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708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984C-DC93-4A32-9BE6-7E22F5100414}" type="datetime1">
              <a:rPr lang="de-DE" smtClean="0"/>
              <a:t>17.02.2017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17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AD77-4F3A-41AD-B3CF-FB78DF1142E9}" type="datetime1">
              <a:rPr lang="de-DE" smtClean="0"/>
              <a:t>17.02.2017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08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9E13-B1B1-4744-A32A-7465DD7368F8}" type="datetime1">
              <a:rPr lang="de-DE" smtClean="0"/>
              <a:t>17.02.2017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21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B6DB-3BEB-41EA-981F-0F4EE14AAF34}" type="datetime1">
              <a:rPr lang="de-DE" smtClean="0"/>
              <a:t>17.02.2017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52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4B16-6F22-41C1-A743-481F13D50DEE}" type="datetime1">
              <a:rPr lang="de-DE" smtClean="0"/>
              <a:t>17.02.2017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010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5.xml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15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vmlDrawing" Target="../drawings/vmlDrawing14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16.bin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17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vmlDrawing" Target="../drawings/vmlDrawing16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DF166-F9B2-46C5-8889-6DEAC7FEFFCE}" type="datetime1">
              <a:rPr lang="de-DE" smtClean="0"/>
              <a:t>17.02.2017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48784-462F-4CB2-B78D-23278D9E8A8B}" type="slidenum">
              <a:rPr lang="de-DE" smtClean="0"/>
              <a:t>‹#›</a:t>
            </a:fld>
            <a:endParaRPr lang="de-DE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160019109"/>
              </p:ext>
            </p:ext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7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280041"/>
            <a:ext cx="851535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7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170334768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37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47" y="6356821"/>
            <a:ext cx="213307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463B77-D511-45AF-97D9-D5397F6F063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75" y="6356821"/>
            <a:ext cx="2895451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6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42915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93" indent="-241093" algn="l" defTabSz="64291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defTabSz="64291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41F7E-8034-4B39-A7F5-6188A03A340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290752764"/>
              </p:ext>
            </p:ext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2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280041"/>
            <a:ext cx="851535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0970245"/>
              </p:ext>
            </p:extLst>
          </p:nvPr>
        </p:nvGraphicFramePr>
        <p:xfrm>
          <a:off x="0" y="0"/>
          <a:ext cx="111621" cy="11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48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1621" cy="111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47" y="6356821"/>
            <a:ext cx="213307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F2A17-7371-453B-A01D-0576DCBCB12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17.02.2017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75" y="6356821"/>
            <a:ext cx="2895451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64C96-A895-4725-AFEC-B4079BE404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9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42915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93" indent="-241093" algn="l" defTabSz="64291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defTabSz="64291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ink-cell/rang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think-cell.com/de/career/talks/range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meetingcpp.com/" TargetMode="External"/><Relationship Id="rId2" Type="http://schemas.openxmlformats.org/officeDocument/2006/relationships/hyperlink" Target="http://meetup.com/berlincplusplus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github.com/think-cell/rang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hyperlink" Target="http://www.think-cell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9.xml"/><Relationship Id="rId4" Type="http://schemas.openxmlformats.org/officeDocument/2006/relationships/hyperlink" Target="http://www.stroustrup.com/1995_Java_whitepaper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r>
              <a:rPr lang="de-DE" sz="4400" dirty="0" smtClean="0"/>
              <a:t>C++ vs. Java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endParaRPr lang="de-DE" sz="34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altLang="zh-CN" sz="1800" dirty="0" smtClean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8"/>
              </a:rPr>
              <a:t>Valentin Ziegler</a:t>
            </a:r>
          </a:p>
          <a:p>
            <a:r>
              <a:rPr lang="de-DE" altLang="zh-CN" sz="1800" dirty="0" smtClean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8"/>
              </a:rPr>
              <a:t>Fabio Fracassi</a:t>
            </a:r>
          </a:p>
          <a:p>
            <a:r>
              <a:rPr lang="de-DE" altLang="zh-CN" sz="1800" dirty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8"/>
              </a:rPr>
              <a:t>Tobias </a:t>
            </a:r>
            <a:r>
              <a:rPr lang="de-DE" altLang="zh-CN" sz="1800" dirty="0" smtClean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8"/>
              </a:rPr>
              <a:t>Germer</a:t>
            </a:r>
          </a:p>
          <a:p>
            <a:r>
              <a:rPr lang="en-US" altLang="zh-CN" sz="1800" dirty="0" smtClean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8"/>
              </a:rPr>
              <a:t>HU Berlin, February16</a:t>
            </a:r>
            <a:r>
              <a:rPr lang="en-US" altLang="zh-CN" sz="1800" baseline="30000" dirty="0" smtClean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8"/>
              </a:rPr>
              <a:t>th</a:t>
            </a:r>
            <a:r>
              <a:rPr lang="en-US" altLang="zh-CN" sz="1800" dirty="0" smtClean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8"/>
              </a:rPr>
              <a:t>, 2017</a:t>
            </a:r>
            <a:endParaRPr kumimoji="1" lang="zh-CN" altLang="en-US" sz="1800" dirty="0">
              <a:solidFill>
                <a:schemeClr val="bg2">
                  <a:lumMod val="50000"/>
                </a:schemeClr>
              </a:solidFill>
              <a:ea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1" y="5299037"/>
            <a:ext cx="2414524" cy="5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Layout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95967" y="5214649"/>
            <a:ext cx="1034699" cy="369332"/>
          </a:xfrm>
          <a:prstGeom prst="rect">
            <a:avLst/>
          </a:prstGeom>
          <a:solidFill>
            <a:srgbClr val="27817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Stack</a:t>
            </a:r>
            <a:endParaRPr lang="de-DE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88936" y="3078812"/>
            <a:ext cx="3004503" cy="369332"/>
          </a:xfrm>
          <a:prstGeom prst="rect">
            <a:avLst/>
          </a:prstGeom>
          <a:solidFill>
            <a:srgbClr val="2781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Heap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56841" y="4231038"/>
            <a:ext cx="836908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tangle 34"/>
          <p:cNvSpPr/>
          <p:nvPr/>
        </p:nvSpPr>
        <p:spPr>
          <a:xfrm>
            <a:off x="2293749" y="423103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  <a:endParaRPr lang="de-DE" sz="1400" dirty="0"/>
          </a:p>
        </p:txBody>
      </p:sp>
      <p:sp>
        <p:nvSpPr>
          <p:cNvPr id="36" name="Rectangle 35"/>
          <p:cNvSpPr/>
          <p:nvPr/>
        </p:nvSpPr>
        <p:spPr>
          <a:xfrm>
            <a:off x="3130657" y="423103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endParaRPr lang="de-DE" sz="1400" dirty="0"/>
          </a:p>
        </p:txBody>
      </p:sp>
      <p:sp>
        <p:nvSpPr>
          <p:cNvPr id="37" name="Rectangle 36"/>
          <p:cNvSpPr/>
          <p:nvPr/>
        </p:nvSpPr>
        <p:spPr>
          <a:xfrm>
            <a:off x="3967565" y="423103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3</a:t>
            </a:r>
            <a:endParaRPr lang="de-DE" sz="1400" dirty="0"/>
          </a:p>
        </p:txBody>
      </p:sp>
      <p:sp>
        <p:nvSpPr>
          <p:cNvPr id="38" name="Rectangle 37"/>
          <p:cNvSpPr/>
          <p:nvPr/>
        </p:nvSpPr>
        <p:spPr>
          <a:xfrm>
            <a:off x="4804473" y="423103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de-DE" sz="1400" dirty="0"/>
          </a:p>
        </p:txBody>
      </p:sp>
      <p:sp>
        <p:nvSpPr>
          <p:cNvPr id="39" name="Rectangle 38"/>
          <p:cNvSpPr/>
          <p:nvPr/>
        </p:nvSpPr>
        <p:spPr>
          <a:xfrm>
            <a:off x="5641381" y="4231038"/>
            <a:ext cx="836908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tangle 39"/>
          <p:cNvSpPr/>
          <p:nvPr/>
        </p:nvSpPr>
        <p:spPr>
          <a:xfrm>
            <a:off x="6478289" y="4231037"/>
            <a:ext cx="836908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tangle 43"/>
          <p:cNvSpPr/>
          <p:nvPr/>
        </p:nvSpPr>
        <p:spPr>
          <a:xfrm>
            <a:off x="5110211" y="5381975"/>
            <a:ext cx="836908" cy="531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tangle 44"/>
          <p:cNvSpPr/>
          <p:nvPr/>
        </p:nvSpPr>
        <p:spPr>
          <a:xfrm>
            <a:off x="5947119" y="5381975"/>
            <a:ext cx="836908" cy="531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9" name="Straight Arrow Connector 58"/>
          <p:cNvCxnSpPr>
            <a:stCxn id="48" idx="0"/>
            <a:endCxn id="35" idx="2"/>
          </p:cNvCxnSpPr>
          <p:nvPr/>
        </p:nvCxnSpPr>
        <p:spPr>
          <a:xfrm flipV="1">
            <a:off x="2442535" y="4765729"/>
            <a:ext cx="269668" cy="616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073265" y="5381973"/>
            <a:ext cx="738539" cy="35842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begin</a:t>
            </a:r>
            <a:endParaRPr lang="de-DE" sz="1400" dirty="0"/>
          </a:p>
        </p:txBody>
      </p:sp>
      <p:sp>
        <p:nvSpPr>
          <p:cNvPr id="51" name="Rectangle 50"/>
          <p:cNvSpPr/>
          <p:nvPr/>
        </p:nvSpPr>
        <p:spPr>
          <a:xfrm>
            <a:off x="2805677" y="5381975"/>
            <a:ext cx="738539" cy="35842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end</a:t>
            </a:r>
            <a:endParaRPr lang="de-DE" sz="1400" dirty="0"/>
          </a:p>
        </p:txBody>
      </p:sp>
      <p:sp>
        <p:nvSpPr>
          <p:cNvPr id="52" name="Rectangle 51"/>
          <p:cNvSpPr/>
          <p:nvPr/>
        </p:nvSpPr>
        <p:spPr>
          <a:xfrm>
            <a:off x="3537638" y="5381973"/>
            <a:ext cx="738539" cy="35842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cap</a:t>
            </a:r>
            <a:endParaRPr lang="de-DE" sz="1400" dirty="0"/>
          </a:p>
        </p:txBody>
      </p:sp>
      <p:cxnSp>
        <p:nvCxnSpPr>
          <p:cNvPr id="54" name="Straight Arrow Connector 53"/>
          <p:cNvCxnSpPr>
            <a:stCxn id="51" idx="0"/>
            <a:endCxn id="39" idx="2"/>
          </p:cNvCxnSpPr>
          <p:nvPr/>
        </p:nvCxnSpPr>
        <p:spPr>
          <a:xfrm flipV="1">
            <a:off x="3174947" y="4765729"/>
            <a:ext cx="2884888" cy="616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2" idx="0"/>
            <a:endCxn id="57" idx="2"/>
          </p:cNvCxnSpPr>
          <p:nvPr/>
        </p:nvCxnSpPr>
        <p:spPr>
          <a:xfrm flipV="1">
            <a:off x="3906908" y="4765729"/>
            <a:ext cx="3826743" cy="616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315197" y="4231038"/>
            <a:ext cx="836908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/>
          <p:cNvSpPr/>
          <p:nvPr/>
        </p:nvSpPr>
        <p:spPr>
          <a:xfrm>
            <a:off x="8152105" y="4231037"/>
            <a:ext cx="363245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tangle 59"/>
          <p:cNvSpPr/>
          <p:nvPr/>
        </p:nvSpPr>
        <p:spPr>
          <a:xfrm>
            <a:off x="2070709" y="5696935"/>
            <a:ext cx="2202593" cy="21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</a:t>
            </a:r>
            <a:endParaRPr lang="de-DE" sz="1400" dirty="0"/>
          </a:p>
        </p:txBody>
      </p:sp>
      <p:sp>
        <p:nvSpPr>
          <p:cNvPr id="41" name="Rectangle 40"/>
          <p:cNvSpPr/>
          <p:nvPr/>
        </p:nvSpPr>
        <p:spPr>
          <a:xfrm>
            <a:off x="1236357" y="5381975"/>
            <a:ext cx="836908" cy="531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tangle 42"/>
          <p:cNvSpPr/>
          <p:nvPr/>
        </p:nvSpPr>
        <p:spPr>
          <a:xfrm>
            <a:off x="4273303" y="5381975"/>
            <a:ext cx="836908" cy="531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tangle 31"/>
          <p:cNvSpPr/>
          <p:nvPr/>
        </p:nvSpPr>
        <p:spPr>
          <a:xfrm>
            <a:off x="2893267" y="1238006"/>
            <a:ext cx="2788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 smtClean="0">
                <a:latin typeface="Calibri"/>
                <a:ea typeface="Arial Unicode MS" panose="020B0604020202020204" pitchFamily="34" charset="-128"/>
                <a:cs typeface="Calibri"/>
                <a:sym typeface="+mn-lt"/>
              </a:rPr>
              <a:t>std</a:t>
            </a:r>
            <a:r>
              <a:rPr lang="en-US" altLang="zh-CN" sz="2800" b="1" dirty="0" smtClean="0">
                <a:latin typeface="Calibri"/>
                <a:ea typeface="Arial Unicode MS" panose="020B0604020202020204" pitchFamily="34" charset="-128"/>
                <a:cs typeface="Calibri"/>
                <a:sym typeface="+mn-lt"/>
              </a:rPr>
              <a:t>::vector&lt;</a:t>
            </a:r>
            <a:r>
              <a:rPr lang="en-US" altLang="zh-CN" sz="2800" b="1" dirty="0" err="1" smtClean="0">
                <a:latin typeface="Calibri"/>
                <a:ea typeface="Arial Unicode MS" panose="020B0604020202020204" pitchFamily="34" charset="-128"/>
                <a:cs typeface="Calibri"/>
                <a:sym typeface="+mn-lt"/>
              </a:rPr>
              <a:t>int</a:t>
            </a:r>
            <a:r>
              <a:rPr lang="en-US" altLang="zh-CN" sz="2800" b="1" dirty="0" smtClean="0">
                <a:latin typeface="Calibri"/>
                <a:ea typeface="Arial Unicode MS" panose="020B0604020202020204" pitchFamily="34" charset="-128"/>
                <a:cs typeface="Calibri"/>
                <a:sym typeface="+mn-lt"/>
              </a:rPr>
              <a:t>&gt; v</a:t>
            </a:r>
            <a:endParaRPr lang="en-US" altLang="zh-CN" sz="2800" b="1" dirty="0">
              <a:latin typeface="Calibri"/>
              <a:ea typeface="Arial Unicode MS" panose="020B0604020202020204" pitchFamily="34" charset="-128"/>
              <a:cs typeface="Calibri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25"/>
    </mc:Choice>
    <mc:Fallback xmlns="">
      <p:transition spd="slow" advTm="6122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Layout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95967" y="5214649"/>
            <a:ext cx="1034699" cy="369332"/>
          </a:xfrm>
          <a:prstGeom prst="rect">
            <a:avLst/>
          </a:prstGeom>
          <a:solidFill>
            <a:srgbClr val="27817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Stack</a:t>
            </a:r>
            <a:endParaRPr lang="de-DE" dirty="0"/>
          </a:p>
        </p:txBody>
      </p:sp>
      <p:sp>
        <p:nvSpPr>
          <p:cNvPr id="35" name="Rectangle 34"/>
          <p:cNvSpPr/>
          <p:nvPr/>
        </p:nvSpPr>
        <p:spPr>
          <a:xfrm>
            <a:off x="4057826" y="337790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94734" y="337790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31642" y="337790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68550" y="337790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36357" y="5381974"/>
            <a:ext cx="836908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73265" y="5381974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al</a:t>
            </a:r>
            <a:endParaRPr lang="de-DE" sz="1600" dirty="0"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10173" y="5381974"/>
            <a:ext cx="836908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47081" y="5381974"/>
            <a:ext cx="836908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583989" y="5381974"/>
            <a:ext cx="836908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20897" y="5381974"/>
            <a:ext cx="836908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57805" y="5381973"/>
            <a:ext cx="836908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"/>
              <a:cs typeface="Arial"/>
            </a:endParaRPr>
          </a:p>
        </p:txBody>
      </p:sp>
      <p:cxnSp>
        <p:nvCxnSpPr>
          <p:cNvPr id="49" name="Straight Arrow Connector 48"/>
          <p:cNvCxnSpPr>
            <a:stCxn id="35" idx="0"/>
            <a:endCxn id="81" idx="2"/>
          </p:cNvCxnSpPr>
          <p:nvPr/>
        </p:nvCxnSpPr>
        <p:spPr>
          <a:xfrm flipH="1" flipV="1">
            <a:off x="1881333" y="3100423"/>
            <a:ext cx="2594947" cy="277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8" idx="0"/>
            <a:endCxn id="90" idx="2"/>
          </p:cNvCxnSpPr>
          <p:nvPr/>
        </p:nvCxnSpPr>
        <p:spPr>
          <a:xfrm flipH="1" flipV="1">
            <a:off x="6591029" y="2432889"/>
            <a:ext cx="395975" cy="94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2" idx="0"/>
            <a:endCxn id="54" idx="2"/>
          </p:cNvCxnSpPr>
          <p:nvPr/>
        </p:nvCxnSpPr>
        <p:spPr>
          <a:xfrm flipV="1">
            <a:off x="2491719" y="4765728"/>
            <a:ext cx="594257" cy="616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6" idx="0"/>
            <a:endCxn id="97" idx="2"/>
          </p:cNvCxnSpPr>
          <p:nvPr/>
        </p:nvCxnSpPr>
        <p:spPr>
          <a:xfrm flipH="1" flipV="1">
            <a:off x="5102387" y="3145227"/>
            <a:ext cx="210801" cy="232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37" idx="0"/>
            <a:endCxn id="85" idx="2"/>
          </p:cNvCxnSpPr>
          <p:nvPr/>
        </p:nvCxnSpPr>
        <p:spPr>
          <a:xfrm flipH="1" flipV="1">
            <a:off x="3921391" y="2443224"/>
            <a:ext cx="2228705" cy="934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3267" y="1293423"/>
            <a:ext cx="3266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 smtClean="0">
                <a:latin typeface="Calibri"/>
                <a:ea typeface="Arial Unicode MS" panose="020B0604020202020204" pitchFamily="34" charset="-128"/>
                <a:cs typeface="Calibri"/>
                <a:sym typeface="+mn-lt"/>
              </a:rPr>
              <a:t>ArrayList</a:t>
            </a:r>
            <a:r>
              <a:rPr lang="en-US" altLang="zh-CN" sz="2800" b="1" dirty="0" smtClean="0">
                <a:latin typeface="Calibri"/>
                <a:ea typeface="Arial Unicode MS" panose="020B0604020202020204" pitchFamily="34" charset="-128"/>
                <a:cs typeface="Calibri"/>
                <a:sym typeface="+mn-lt"/>
              </a:rPr>
              <a:t>&lt;Integer&gt; al</a:t>
            </a:r>
            <a:endParaRPr lang="en-US" altLang="zh-CN" sz="2800" b="1" dirty="0">
              <a:latin typeface="Calibri"/>
              <a:ea typeface="Arial Unicode MS" panose="020B0604020202020204" pitchFamily="34" charset="-128"/>
              <a:cs typeface="Calibri"/>
              <a:sym typeface="+mn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04151" y="4231037"/>
            <a:ext cx="931336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Object[ ]</a:t>
            </a:r>
            <a:endParaRPr lang="de-DE" sz="1400" dirty="0"/>
          </a:p>
        </p:txBody>
      </p:sp>
      <p:sp>
        <p:nvSpPr>
          <p:cNvPr id="54" name="Rectangle 53"/>
          <p:cNvSpPr/>
          <p:nvPr/>
        </p:nvSpPr>
        <p:spPr>
          <a:xfrm>
            <a:off x="2309330" y="4231037"/>
            <a:ext cx="1553292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header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05458" y="3377908"/>
            <a:ext cx="836908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tangle 60"/>
          <p:cNvSpPr/>
          <p:nvPr/>
        </p:nvSpPr>
        <p:spPr>
          <a:xfrm>
            <a:off x="3867243" y="4231037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cap</a:t>
            </a:r>
            <a:endParaRPr lang="de-DE" sz="1400" dirty="0"/>
          </a:p>
        </p:txBody>
      </p:sp>
      <p:sp>
        <p:nvSpPr>
          <p:cNvPr id="62" name="Rectangle 61"/>
          <p:cNvSpPr/>
          <p:nvPr/>
        </p:nvSpPr>
        <p:spPr>
          <a:xfrm>
            <a:off x="1435675" y="3377908"/>
            <a:ext cx="1553292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header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988968" y="3377908"/>
            <a:ext cx="1068858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length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>
            <a:stCxn id="50" idx="0"/>
            <a:endCxn id="62" idx="2"/>
          </p:cNvCxnSpPr>
          <p:nvPr/>
        </p:nvCxnSpPr>
        <p:spPr>
          <a:xfrm flipH="1" flipV="1">
            <a:off x="2212321" y="3912599"/>
            <a:ext cx="2957498" cy="318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1104687" y="2565732"/>
            <a:ext cx="1553292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header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662600" y="2565732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  <a:endParaRPr lang="de-DE" sz="1400" dirty="0"/>
          </a:p>
        </p:txBody>
      </p:sp>
      <p:sp>
        <p:nvSpPr>
          <p:cNvPr id="85" name="Rectangle 84"/>
          <p:cNvSpPr/>
          <p:nvPr/>
        </p:nvSpPr>
        <p:spPr>
          <a:xfrm>
            <a:off x="3144745" y="1908533"/>
            <a:ext cx="1553292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header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702658" y="1908533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  <a:endParaRPr lang="de-DE" sz="1400" dirty="0"/>
          </a:p>
        </p:txBody>
      </p:sp>
      <p:sp>
        <p:nvSpPr>
          <p:cNvPr id="90" name="Rectangle 89"/>
          <p:cNvSpPr/>
          <p:nvPr/>
        </p:nvSpPr>
        <p:spPr>
          <a:xfrm>
            <a:off x="5814383" y="1898198"/>
            <a:ext cx="1553292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header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372296" y="1898198"/>
            <a:ext cx="83690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de-DE" sz="1400" dirty="0"/>
          </a:p>
        </p:txBody>
      </p:sp>
      <p:sp>
        <p:nvSpPr>
          <p:cNvPr id="97" name="Rectangle 96"/>
          <p:cNvSpPr/>
          <p:nvPr/>
        </p:nvSpPr>
        <p:spPr>
          <a:xfrm>
            <a:off x="4325741" y="2610536"/>
            <a:ext cx="1553292" cy="53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header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879033" y="2610536"/>
            <a:ext cx="828858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endParaRPr lang="de-DE" sz="14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88936" y="3078812"/>
            <a:ext cx="3004503" cy="369332"/>
          </a:xfrm>
          <a:prstGeom prst="rect">
            <a:avLst/>
          </a:prstGeom>
          <a:solidFill>
            <a:srgbClr val="2781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Heap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6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9"/>
    </mc:Choice>
    <mc:Fallback xmlns="">
      <p:transition spd="slow" advTm="7327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/>
        </p:nvSpPr>
        <p:spPr bwMode="auto">
          <a:xfrm>
            <a:off x="257121" y="4196453"/>
            <a:ext cx="8244371" cy="566048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latin typeface="Calibri"/>
              <a:cs typeface="Calibri"/>
              <a:sym typeface="+mn-lt"/>
            </a:endParaRPr>
          </a:p>
        </p:txBody>
      </p:sp>
      <p:sp>
        <p:nvSpPr>
          <p:cNvPr id="18" name="Text Placeholder 2"/>
          <p:cNvSpPr>
            <a:spLocks noGrp="1"/>
          </p:cNvSpPr>
          <p:nvPr/>
        </p:nvSpPr>
        <p:spPr bwMode="auto">
          <a:xfrm>
            <a:off x="257122" y="3045364"/>
            <a:ext cx="8244371" cy="618586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latin typeface="Calibri"/>
              <a:cs typeface="Calibri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855"/>
            <a:ext cx="7886700" cy="1325563"/>
          </a:xfrm>
        </p:spPr>
        <p:txBody>
          <a:bodyPr/>
          <a:lstStyle/>
          <a:p>
            <a:r>
              <a:rPr lang="en-US" dirty="0" smtClean="0"/>
              <a:t>No-Overhead Data Structures</a:t>
            </a:r>
            <a:endParaRPr lang="de-DE" dirty="0"/>
          </a:p>
        </p:txBody>
      </p:sp>
      <p:sp>
        <p:nvSpPr>
          <p:cNvPr id="13" name="Text Placeholder 2"/>
          <p:cNvSpPr>
            <a:spLocks noGrp="1"/>
          </p:cNvSpPr>
          <p:nvPr/>
        </p:nvSpPr>
        <p:spPr bwMode="auto">
          <a:xfrm>
            <a:off x="3854450" y="1935163"/>
            <a:ext cx="216710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latin typeface="Calibri"/>
                <a:cs typeface="Calibri"/>
                <a:sym typeface="+mn-lt"/>
              </a:rPr>
              <a:t>s</a:t>
            </a:r>
            <a:r>
              <a:rPr lang="de-DE" sz="2000" dirty="0" smtClean="0">
                <a:latin typeface="Calibri"/>
                <a:cs typeface="Calibri"/>
                <a:sym typeface="+mn-lt"/>
              </a:rPr>
              <a:t>td::vector&lt;int&gt;</a:t>
            </a:r>
            <a:endParaRPr lang="de-DE" sz="2000" dirty="0">
              <a:latin typeface="Calibri"/>
              <a:cs typeface="Calibri"/>
              <a:sym typeface="+mn-lt"/>
            </a:endParaRPr>
          </a:p>
        </p:txBody>
      </p:sp>
      <p:sp>
        <p:nvSpPr>
          <p:cNvPr id="16" name="Text Placeholder 2"/>
          <p:cNvSpPr>
            <a:spLocks noGrp="1"/>
          </p:cNvSpPr>
          <p:nvPr/>
        </p:nvSpPr>
        <p:spPr bwMode="auto">
          <a:xfrm>
            <a:off x="6261100" y="1935163"/>
            <a:ext cx="225424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 smtClean="0">
                <a:latin typeface="Calibri"/>
                <a:cs typeface="Calibri"/>
                <a:sym typeface="+mn-lt"/>
              </a:rPr>
              <a:t>ArrayList&lt;Integer&gt;</a:t>
            </a:r>
            <a:endParaRPr lang="de-DE" sz="2000" dirty="0">
              <a:latin typeface="Calibri"/>
              <a:cs typeface="Calibri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2176" y="2493812"/>
            <a:ext cx="2159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Single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b="1" dirty="0">
                <a:solidFill>
                  <a:schemeClr val="accent6"/>
                </a:solidFill>
              </a:rPr>
              <a:t>C</a:t>
            </a:r>
            <a:r>
              <a:rPr lang="en-US" b="1" dirty="0" smtClean="0">
                <a:solidFill>
                  <a:schemeClr val="accent6"/>
                </a:solidFill>
              </a:rPr>
              <a:t>ontiguous</a:t>
            </a:r>
            <a:r>
              <a:rPr lang="en-US" dirty="0" smtClean="0"/>
              <a:t>, cache friendly</a:t>
            </a:r>
          </a:p>
          <a:p>
            <a:r>
              <a:rPr lang="en-US" dirty="0" smtClean="0"/>
              <a:t>At most </a:t>
            </a:r>
            <a:r>
              <a:rPr lang="en-US" b="1" dirty="0" smtClean="0">
                <a:solidFill>
                  <a:schemeClr val="accent6"/>
                </a:solidFill>
              </a:rPr>
              <a:t>O(log(n))</a:t>
            </a:r>
            <a:r>
              <a:rPr lang="en-US" dirty="0" smtClean="0"/>
              <a:t> </a:t>
            </a:r>
          </a:p>
          <a:p>
            <a:r>
              <a:rPr lang="en-US" dirty="0" smtClean="0"/>
              <a:t>(Best case </a:t>
            </a:r>
            <a:r>
              <a:rPr lang="en-US" b="1" dirty="0" smtClean="0">
                <a:solidFill>
                  <a:schemeClr val="accent6"/>
                </a:solidFill>
              </a:rPr>
              <a:t>One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One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6"/>
                </a:solidFill>
              </a:rPr>
              <a:t>None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55282" y="2493812"/>
            <a:ext cx="22462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Three + offsets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Non-contiguous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O(n)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O(n)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400%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/>
        </p:nvSpPr>
        <p:spPr bwMode="gray">
          <a:xfrm>
            <a:off x="3859429" y="1376638"/>
            <a:ext cx="2155915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C++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gray">
          <a:xfrm>
            <a:off x="6261100" y="1376049"/>
            <a:ext cx="2254248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1905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0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123" y="2493812"/>
            <a:ext cx="33713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Indirection </a:t>
            </a:r>
            <a:r>
              <a:rPr lang="en-US" dirty="0"/>
              <a:t>for element </a:t>
            </a:r>
            <a:r>
              <a:rPr lang="en-US" dirty="0" smtClean="0"/>
              <a:t>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Memory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Heap operations upon 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Heap operation upon destruction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Memory overhead compared to native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2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72"/>
    </mc:Choice>
    <mc:Fallback xmlns="">
      <p:transition spd="slow" advTm="25047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No-Cost Abstraction</a:t>
            </a:r>
            <a:endParaRPr lang="de-DE" dirty="0"/>
          </a:p>
        </p:txBody>
      </p:sp>
      <p:sp>
        <p:nvSpPr>
          <p:cNvPr id="13" name="Text Placeholder 2"/>
          <p:cNvSpPr>
            <a:spLocks noGrp="1"/>
          </p:cNvSpPr>
          <p:nvPr/>
        </p:nvSpPr>
        <p:spPr bwMode="auto">
          <a:xfrm>
            <a:off x="505348" y="1160542"/>
            <a:ext cx="7669231" cy="1465533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auto v =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::vector&lt;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&gt;{};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for(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= 0;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cElements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 ++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sum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+=v[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493188" y="2846526"/>
            <a:ext cx="7681391" cy="1604238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auto v =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::vector&lt;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&gt;{};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for(auto it=</a:t>
            </a:r>
            <a:r>
              <a:rPr lang="en-US" sz="1800" b="1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::begin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(v), end=</a:t>
            </a:r>
            <a:r>
              <a:rPr lang="en-US" sz="1800" b="1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::end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(v); it!=end; ++it)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sum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+=*it;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006" y="2132915"/>
            <a:ext cx="113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ea typeface="Arial Unicode MS" panose="020B0604020202020204" pitchFamily="34" charset="-128"/>
              </a:rPr>
              <a:t>Perf</a:t>
            </a:r>
            <a:r>
              <a:rPr kumimoji="1" lang="en-US" altLang="zh-CN" sz="2000" b="1" dirty="0" smtClean="0">
                <a:ea typeface="Arial Unicode MS" panose="020B0604020202020204" pitchFamily="34" charset="-128"/>
              </a:rPr>
              <a:t>: 1.0</a:t>
            </a:r>
            <a:endParaRPr kumimoji="1" lang="zh-CN" altLang="en-US" sz="2000" b="1" dirty="0">
              <a:ea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1109" y="3974387"/>
            <a:ext cx="113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ea typeface="Arial Unicode MS" panose="020B0604020202020204" pitchFamily="34" charset="-128"/>
              </a:rPr>
              <a:t>Perf</a:t>
            </a:r>
            <a:r>
              <a:rPr kumimoji="1" lang="en-US" altLang="zh-CN" sz="2000" b="1" dirty="0" smtClean="0">
                <a:ea typeface="Arial Unicode MS" panose="020B0604020202020204" pitchFamily="34" charset="-128"/>
              </a:rPr>
              <a:t>: 1.0</a:t>
            </a:r>
            <a:endParaRPr kumimoji="1" lang="zh-CN" altLang="en-US" sz="2000" b="1" dirty="0">
              <a:ea typeface="Arial Unicode MS" panose="020B0604020202020204" pitchFamily="34" charset="-128"/>
            </a:endParaRP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auto">
          <a:xfrm>
            <a:off x="493187" y="4671215"/>
            <a:ext cx="7681391" cy="1142573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auto v =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::vector&lt;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&gt;{};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for_each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(v, [&amp;](</a:t>
            </a:r>
            <a:r>
              <a:rPr lang="en-US" sz="1800" b="1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b="1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 </a:t>
            </a:r>
            <a:r>
              <a:rPr lang="en-US" sz="1800" b="1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 sum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+=</a:t>
            </a:r>
            <a:r>
              <a:rPr lang="en-US" sz="1800" b="1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b="1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 });</a:t>
            </a:r>
            <a:endParaRPr lang="de-DE" sz="1800" b="1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1108" y="5356581"/>
            <a:ext cx="113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ea typeface="Arial Unicode MS" panose="020B0604020202020204" pitchFamily="34" charset="-128"/>
              </a:rPr>
              <a:t>Perf</a:t>
            </a:r>
            <a:r>
              <a:rPr kumimoji="1" lang="en-US" altLang="zh-CN" sz="2000" b="1" dirty="0" smtClean="0">
                <a:ea typeface="Arial Unicode MS" panose="020B0604020202020204" pitchFamily="34" charset="-128"/>
              </a:rPr>
              <a:t>: 1.0</a:t>
            </a:r>
            <a:endParaRPr kumimoji="1" lang="zh-CN" altLang="en-US" sz="2000" b="1" dirty="0">
              <a:ea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6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72"/>
    </mc:Choice>
    <mc:Fallback xmlns="">
      <p:transition spd="slow" advTm="25047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No-Cost Abstraction </a:t>
            </a:r>
            <a:endParaRPr lang="de-DE" dirty="0"/>
          </a:p>
        </p:txBody>
      </p:sp>
      <p:sp>
        <p:nvSpPr>
          <p:cNvPr id="13" name="Text Placeholder 2"/>
          <p:cNvSpPr>
            <a:spLocks noGrp="1"/>
          </p:cNvSpPr>
          <p:nvPr/>
        </p:nvSpPr>
        <p:spPr bwMode="auto">
          <a:xfrm>
            <a:off x="505348" y="1160542"/>
            <a:ext cx="7669231" cy="1465533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ArrayList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  al = new </a:t>
            </a:r>
            <a:r>
              <a:rPr lang="en-US" altLang="zh-CN" sz="1800" b="1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ArrayList</a:t>
            </a: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for(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= 0; 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cElements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 ++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sum+=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al.get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}</a:t>
            </a:r>
            <a:endParaRPr lang="de-DE" altLang="zh-CN" sz="1800" dirty="0">
              <a:latin typeface="Consolas" panose="020B0609020204030204" pitchFamily="49" charset="0"/>
              <a:ea typeface="Arial Unicode MS" panose="020B0604020202020204" pitchFamily="34" charset="-128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493188" y="2846526"/>
            <a:ext cx="7681391" cy="1604238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ArrayList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  al = new </a:t>
            </a:r>
            <a:r>
              <a:rPr lang="en-US" altLang="zh-CN" sz="1800" b="1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ArrayList</a:t>
            </a: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for(Iterator </a:t>
            </a:r>
            <a:r>
              <a:rPr lang="en-US" altLang="zh-CN" sz="1800" b="1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= </a:t>
            </a:r>
            <a:r>
              <a:rPr lang="en-US" altLang="zh-CN" sz="1800" b="1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al.iterator</a:t>
            </a: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(); </a:t>
            </a:r>
            <a:r>
              <a:rPr lang="en-US" altLang="zh-CN" sz="1800" b="1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i.hasNext</a:t>
            </a: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();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sum+=(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i.next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}</a:t>
            </a:r>
            <a:endParaRPr lang="de-DE" altLang="zh-CN" sz="1800" dirty="0">
              <a:latin typeface="Consolas" panose="020B0609020204030204" pitchFamily="49" charset="0"/>
              <a:ea typeface="Arial Unicode MS" panose="020B0604020202020204" pitchFamily="34" charset="-128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5552" y="2166478"/>
            <a:ext cx="113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ea typeface="Arial Unicode MS" panose="020B0604020202020204" pitchFamily="34" charset="-128"/>
              </a:rPr>
              <a:t>Perf: 3.5</a:t>
            </a:r>
            <a:endParaRPr kumimoji="1" lang="zh-CN" altLang="en-US" sz="2000" b="1" dirty="0">
              <a:ea typeface="Arial Unicode MS" panose="020B060402020202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9996" y="3995620"/>
            <a:ext cx="113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Perf: 5.1</a:t>
            </a:r>
            <a:endParaRPr kumimoji="1" lang="zh-CN" altLang="en-US" sz="20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0" name="Text Placeholder 2"/>
          <p:cNvSpPr>
            <a:spLocks noGrp="1"/>
          </p:cNvSpPr>
          <p:nvPr/>
        </p:nvSpPr>
        <p:spPr bwMode="auto">
          <a:xfrm>
            <a:off x="493188" y="4669147"/>
            <a:ext cx="7681391" cy="1604238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ArrayList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  al = new </a:t>
            </a:r>
            <a:r>
              <a:rPr lang="en-US" altLang="zh-CN" sz="1800" b="1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ArrayList</a:t>
            </a: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for(Integer </a:t>
            </a:r>
            <a:r>
              <a:rPr lang="en-US" altLang="zh-CN" sz="1800" b="1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b="1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: al)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sum+=(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}</a:t>
            </a:r>
            <a:endParaRPr lang="de-DE" altLang="zh-CN" sz="1800" dirty="0">
              <a:latin typeface="Consolas" panose="020B0609020204030204" pitchFamily="49" charset="0"/>
              <a:ea typeface="Arial Unicode MS" panose="020B0604020202020204" pitchFamily="34" charset="-128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9996" y="5818241"/>
            <a:ext cx="113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Perf: 5.1</a:t>
            </a:r>
            <a:endParaRPr kumimoji="1" lang="zh-CN" altLang="en-US" sz="20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6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72"/>
    </mc:Choice>
    <mc:Fallback xmlns="">
      <p:transition spd="slow" advTm="25047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No-Cost Abstraction</a:t>
            </a:r>
            <a:endParaRPr lang="de-DE" dirty="0"/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493188" y="2846526"/>
            <a:ext cx="7681391" cy="1604238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LinkedList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  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ll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= </a:t>
            </a:r>
            <a:r>
              <a:rPr lang="en-US" altLang="zh-CN" sz="1800" dirty="0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new </a:t>
            </a:r>
            <a:r>
              <a:rPr lang="en-US" altLang="zh-CN" sz="1800" b="1" dirty="0" err="1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LinkedList</a:t>
            </a:r>
            <a:r>
              <a:rPr lang="en-US" altLang="zh-CN" sz="1800" b="1" dirty="0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&lt;Integer&gt;</a:t>
            </a:r>
            <a:r>
              <a:rPr lang="en-US" altLang="zh-CN" sz="1800" dirty="0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for(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= 0; 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&lt;10000000; ++</a:t>
            </a:r>
            <a:r>
              <a:rPr lang="en-US" altLang="zh-CN" sz="18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sum+=</a:t>
            </a:r>
            <a:r>
              <a:rPr lang="en-US" altLang="zh-CN" sz="1800" dirty="0" err="1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ll.get</a:t>
            </a:r>
            <a:r>
              <a:rPr lang="en-US" altLang="zh-CN" sz="1800" dirty="0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</a:t>
            </a:r>
            <a:r>
              <a:rPr lang="en-US" altLang="zh-CN" sz="1800" dirty="0" err="1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800" dirty="0">
                <a:solidFill>
                  <a:srgbClr val="FF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</a:t>
            </a: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}</a:t>
            </a:r>
            <a:endParaRPr lang="de-DE" altLang="zh-CN" sz="1800" dirty="0">
              <a:latin typeface="Consolas" panose="020B0609020204030204" pitchFamily="49" charset="0"/>
              <a:ea typeface="Arial Unicode MS" panose="020B0604020202020204" pitchFamily="34" charset="-128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2826" y="3949975"/>
            <a:ext cx="290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Perf: </a:t>
            </a:r>
            <a:r>
              <a:rPr lang="en-US" altLang="zh-CN" sz="24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about a week</a:t>
            </a:r>
            <a:endParaRPr kumimoji="1" lang="zh-CN" altLang="en-US" sz="24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6805" y="4686826"/>
            <a:ext cx="39453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600" dirty="0">
                <a:latin typeface="Arial"/>
                <a:ea typeface="Arial Unicode MS" panose="020B0604020202020204" pitchFamily="34" charset="-128"/>
                <a:cs typeface="Arial"/>
              </a:rPr>
              <a:t>¯\_(</a:t>
            </a:r>
            <a:r>
              <a:rPr lang="ja-JP" altLang="en-US" sz="6600" dirty="0">
                <a:ea typeface="Arial Unicode MS" panose="020B0604020202020204" pitchFamily="34" charset="-128"/>
              </a:rPr>
              <a:t>ツ</a:t>
            </a:r>
            <a:r>
              <a:rPr lang="en-US" altLang="ja-JP" sz="6600" dirty="0">
                <a:latin typeface="Arial"/>
                <a:ea typeface="Arial Unicode MS" panose="020B0604020202020204" pitchFamily="34" charset="-128"/>
                <a:cs typeface="Arial"/>
              </a:rPr>
              <a:t>)_/¯</a:t>
            </a:r>
            <a:endParaRPr lang="zh-CN" altLang="en-US" sz="6600" dirty="0">
              <a:latin typeface="Arial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187" y="1967347"/>
            <a:ext cx="719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ProTip</a:t>
            </a:r>
            <a:r>
              <a:rPr lang="en-US" sz="2400" b="1" dirty="0" smtClean="0"/>
              <a:t>: Always use index based loop in Java?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6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72"/>
    </mc:Choice>
    <mc:Fallback xmlns="">
      <p:transition spd="slow" advTm="25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Beauty in Abstraction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73" y="182562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boost::range</a:t>
            </a:r>
          </a:p>
          <a:p>
            <a:pPr lvl="1"/>
            <a:r>
              <a:rPr lang="en-US" dirty="0" smtClean="0"/>
              <a:t>Eric </a:t>
            </a:r>
            <a:r>
              <a:rPr lang="en-US" dirty="0" err="1" smtClean="0"/>
              <a:t>Niebler’s</a:t>
            </a:r>
            <a:r>
              <a:rPr lang="en-US" dirty="0" smtClean="0"/>
              <a:t> ranges v3</a:t>
            </a:r>
          </a:p>
          <a:p>
            <a:pPr lvl="1"/>
            <a:r>
              <a:rPr lang="en-US" b="1" dirty="0" smtClean="0"/>
              <a:t>think-cell range library:</a:t>
            </a:r>
          </a:p>
          <a:p>
            <a:pPr marL="457200" lvl="1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de-DE" dirty="0" smtClean="0">
                <a:hlinkClick r:id="rId3"/>
              </a:rPr>
              <a:t>https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github.com/think-cell/range</a:t>
            </a:r>
            <a:endParaRPr lang="de-DE" dirty="0" smtClean="0"/>
          </a:p>
          <a:p>
            <a:pPr marL="457200" lvl="1" indent="0">
              <a:buNone/>
            </a:pP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://www.think-cell.com/de/career/talks/ranges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Getting standardized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681956" y="1167455"/>
            <a:ext cx="7187426" cy="2600981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bool b=any_of(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transform(persons, mem_fn(&amp;Person::TelephoneNumber)),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</a:t>
            </a:r>
            <a:r>
              <a:rPr lang="de-DE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IsPrime</a:t>
            </a:r>
            <a:endParaRPr lang="de-DE" sz="16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auto rngSquaredCircle=transform(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</a:t>
            </a:r>
            <a:r>
              <a:rPr lang="de-DE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filter(shapes</a:t>
            </a: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, mem_fn(&amp;Shape::IsCircle),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</a:t>
            </a:r>
            <a:r>
              <a:rPr lang="de-DE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[](</a:t>
            </a: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auto&amp; shp) { return ToSquare(shp);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6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1509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395031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1: Expressiveness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379945"/>
            <a:ext cx="4443314" cy="4203030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1400" dirty="0" smtClean="0"/>
              <a:t>“</a:t>
            </a:r>
            <a:r>
              <a:rPr lang="en-US" sz="1400" b="1" dirty="0" smtClean="0"/>
              <a:t>C++</a:t>
            </a:r>
            <a:r>
              <a:rPr lang="en-US" sz="1400" dirty="0" smtClean="0"/>
              <a:t> is just like </a:t>
            </a:r>
            <a:r>
              <a:rPr lang="en-US" sz="1400" b="1" dirty="0" smtClean="0"/>
              <a:t>C</a:t>
            </a:r>
            <a:r>
              <a:rPr lang="en-US" sz="1400" dirty="0" smtClean="0"/>
              <a:t> with support for Objects.”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 smtClean="0"/>
              <a:t>“</a:t>
            </a:r>
            <a:r>
              <a:rPr lang="en-US" sz="1400" b="1" dirty="0" smtClean="0"/>
              <a:t>C++</a:t>
            </a:r>
            <a:r>
              <a:rPr lang="en-US" sz="1400" dirty="0" smtClean="0"/>
              <a:t> code may be faster, but then also less readable.”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US" sz="1400" dirty="0" smtClean="0"/>
              <a:t> “Only use </a:t>
            </a:r>
            <a:r>
              <a:rPr lang="en-US" sz="1400" b="1" dirty="0" smtClean="0"/>
              <a:t>C++ </a:t>
            </a:r>
            <a:r>
              <a:rPr lang="en-US" sz="1400" dirty="0" smtClean="0"/>
              <a:t>for low-level, performance-critical code.”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 smtClean="0"/>
              <a:t>“For high-level application code, better use </a:t>
            </a:r>
            <a:r>
              <a:rPr lang="en-US" sz="1400" b="1" dirty="0" smtClean="0"/>
              <a:t>Java</a:t>
            </a:r>
            <a:r>
              <a:rPr lang="en-US" sz="1400" dirty="0" smtClean="0"/>
              <a:t>.”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5096107" y="2099413"/>
            <a:ext cx="3671972" cy="3976267"/>
          </a:xfrm>
          <a:prstGeom prst="rect">
            <a:avLst/>
          </a:prstGeom>
        </p:spPr>
        <p:txBody>
          <a:bodyPr vert="horz" lIns="64291" tIns="32146" rIns="64291" bIns="32146" rtlCol="0">
            <a:normAutofit/>
          </a:bodyPr>
          <a:lstStyle>
            <a:lvl1pPr marL="241093" indent="-241093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368" indent="-200911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64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5101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6558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8015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947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0930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2387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With the advent of generic programming and lambda expressions, </a:t>
            </a:r>
            <a:r>
              <a:rPr lang="en-US" sz="2000" b="1" dirty="0" smtClean="0">
                <a:solidFill>
                  <a:srgbClr val="92D050"/>
                </a:solidFill>
              </a:rPr>
              <a:t>C++</a:t>
            </a:r>
            <a:r>
              <a:rPr lang="en-US" sz="2000" dirty="0" smtClean="0">
                <a:solidFill>
                  <a:srgbClr val="92D050"/>
                </a:solidFill>
              </a:rPr>
              <a:t> has evolved away from </a:t>
            </a:r>
            <a:r>
              <a:rPr lang="en-US" sz="2000" b="1" dirty="0" smtClean="0">
                <a:solidFill>
                  <a:srgbClr val="92D050"/>
                </a:solidFill>
              </a:rPr>
              <a:t>C</a:t>
            </a:r>
            <a:r>
              <a:rPr lang="en-US" sz="2000" dirty="0" smtClean="0">
                <a:solidFill>
                  <a:srgbClr val="92D050"/>
                </a:solidFill>
              </a:rPr>
              <a:t> and allows for more functional style.</a:t>
            </a:r>
          </a:p>
          <a:p>
            <a:pPr marL="0" indent="0">
              <a:buNone/>
            </a:pPr>
            <a:endParaRPr lang="en-US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Unlike </a:t>
            </a:r>
            <a:r>
              <a:rPr lang="en-US" sz="2000" b="1" dirty="0" smtClean="0">
                <a:solidFill>
                  <a:srgbClr val="92D050"/>
                </a:solidFill>
              </a:rPr>
              <a:t>Java</a:t>
            </a:r>
            <a:r>
              <a:rPr lang="en-US" sz="2000" dirty="0" smtClean="0">
                <a:solidFill>
                  <a:srgbClr val="92D050"/>
                </a:solidFill>
              </a:rPr>
              <a:t>, one can write code in </a:t>
            </a:r>
            <a:r>
              <a:rPr lang="en-US" sz="2000" b="1" dirty="0" smtClean="0">
                <a:solidFill>
                  <a:srgbClr val="92D050"/>
                </a:solidFill>
              </a:rPr>
              <a:t>C++</a:t>
            </a:r>
            <a:r>
              <a:rPr lang="en-US" sz="2000" dirty="0" smtClean="0">
                <a:solidFill>
                  <a:srgbClr val="92D050"/>
                </a:solidFill>
              </a:rPr>
              <a:t> that is both expressive and efficient.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922207">
            <a:off x="183994" y="2843571"/>
            <a:ext cx="3696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Myth Busted!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540357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2: Variables and Parameters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099413"/>
            <a:ext cx="8228707" cy="4525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Java</a:t>
            </a:r>
            <a:r>
              <a:rPr lang="en-US" sz="2800" dirty="0" smtClean="0"/>
              <a:t> code is easy to understand because all we have is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 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… where </a:t>
            </a:r>
            <a:r>
              <a:rPr lang="en-US" sz="2800" b="1" dirty="0" smtClean="0"/>
              <a:t>C++</a:t>
            </a:r>
            <a:r>
              <a:rPr lang="en-US" sz="2800" dirty="0" smtClean="0"/>
              <a:t> has a </a:t>
            </a:r>
            <a:r>
              <a:rPr lang="en-US" sz="2800" i="1" dirty="0" smtClean="0"/>
              <a:t>whole mess</a:t>
            </a:r>
            <a:r>
              <a:rPr lang="en-US" sz="2800" dirty="0" smtClean="0"/>
              <a:t> of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 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  <a:endParaRPr lang="en-US" dirty="0">
              <a:latin typeface="Consolas" panose="020B0609020204030204" pitchFamily="49" charset="0"/>
              <a:cs typeface="Miriam Fixed" panose="020B0509050101010101" pitchFamily="49" charset="-79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Type&amp; 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 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const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&amp; 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Type* 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std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::</a:t>
            </a:r>
            <a:r>
              <a:rPr lang="en-US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shared_ptr</a:t>
            </a:r>
            <a:r>
              <a:rPr lang="en-US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&lt;Type&gt;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</a:t>
            </a:r>
            <a:r>
              <a:rPr lang="en-US" dirty="0" smtClean="0">
                <a:latin typeface="Consolas" panose="020B0609020204030204" pitchFamily="49" charset="0"/>
              </a:rPr>
              <a:t>…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4088" y="1825625"/>
            <a:ext cx="515126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Type of </a:t>
            </a:r>
            <a:r>
              <a:rPr lang="en-US" sz="24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sz="2400" dirty="0" smtClean="0"/>
              <a:t> is </a:t>
            </a:r>
            <a:r>
              <a:rPr lang="en-US" sz="2400" b="1" dirty="0" smtClean="0"/>
              <a:t>not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Object</a:t>
            </a:r>
            <a:endParaRPr lang="en-US" sz="2400" dirty="0">
              <a:latin typeface="Consolas" panose="020B0609020204030204" pitchFamily="49" charset="0"/>
              <a:cs typeface="Miriam Fixed" panose="020B0509050101010101" pitchFamily="49" charset="-79"/>
            </a:endParaRPr>
          </a:p>
          <a:p>
            <a:pPr marL="0" indent="0">
              <a:buNone/>
            </a:pPr>
            <a:r>
              <a:rPr lang="en-US" sz="2400" dirty="0" smtClean="0"/>
              <a:t>Instead: </a:t>
            </a:r>
            <a:r>
              <a:rPr lang="en-US" sz="2400" b="1" dirty="0" smtClean="0"/>
              <a:t>pointer to</a:t>
            </a:r>
            <a:r>
              <a:rPr lang="en-US" sz="2400" i="1" dirty="0" smtClean="0"/>
              <a:t> </a:t>
            </a:r>
            <a:r>
              <a:rPr lang="en-US" sz="24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Object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/>
        </p:nvSpPr>
        <p:spPr bwMode="auto">
          <a:xfrm>
            <a:off x="554672" y="1923321"/>
            <a:ext cx="2453770" cy="7150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3338" tIns="0" rIns="0" bIns="71438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Object </a:t>
            </a:r>
            <a:r>
              <a:rPr lang="en-US" sz="2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var</a:t>
            </a:r>
            <a:r>
              <a:rPr lang="en-US" sz="2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614" y="3650828"/>
            <a:ext cx="8515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Everything is a pointer</a:t>
            </a:r>
          </a:p>
          <a:p>
            <a:pPr algn="ctr"/>
            <a:r>
              <a:rPr lang="en-US" sz="3200" dirty="0" smtClean="0"/>
              <a:t>(almost)</a:t>
            </a:r>
            <a:endParaRPr lang="de-DE" sz="3200" dirty="0"/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554672" y="1412578"/>
            <a:ext cx="2453770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1905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000" dirty="0">
              <a:solidFill>
                <a:schemeClr val="bg1"/>
              </a:solidFill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02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4625" y="-159467"/>
            <a:ext cx="10848625" cy="701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69" y="3114516"/>
            <a:ext cx="7482650" cy="7118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 is C++ better than Java?</a:t>
            </a: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8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67"/>
    </mc:Choice>
    <mc:Fallback xmlns="">
      <p:transition spd="slow" advTm="4666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vs. Reference </a:t>
            </a:r>
            <a:r>
              <a:rPr lang="en-US" dirty="0" smtClean="0"/>
              <a:t>Semantics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>
            <a:off x="628650" y="1382272"/>
            <a:ext cx="3840163" cy="338138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Value Semantics</a:t>
            </a:r>
            <a:endParaRPr lang="de-DE" sz="1800" dirty="0" smtClean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/>
        </p:nvSpPr>
        <p:spPr bwMode="gray">
          <a:xfrm>
            <a:off x="4500563" y="1382271"/>
            <a:ext cx="4014788" cy="338138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1905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Reference Semantics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628650" y="1783909"/>
            <a:ext cx="3840163" cy="6578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20638" rIns="79375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ym typeface="+mn-lt"/>
              </a:rPr>
              <a:t>Variable holds type value</a:t>
            </a: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auto">
          <a:xfrm>
            <a:off x="4500563" y="1783909"/>
            <a:ext cx="4014788" cy="6578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2000" tIns="20638" rIns="0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ym typeface="+mn-lt"/>
              </a:rPr>
              <a:t>Variable is a pointer that allows indirect access to the data</a:t>
            </a:r>
            <a:endParaRPr lang="de-DE" sz="1800" dirty="0">
              <a:sym typeface="+mn-lt"/>
            </a:endParaRPr>
          </a:p>
        </p:txBody>
      </p:sp>
      <p:sp>
        <p:nvSpPr>
          <p:cNvPr id="11" name="Text Placeholder 2"/>
          <p:cNvSpPr>
            <a:spLocks noGrp="1"/>
          </p:cNvSpPr>
          <p:nvPr/>
        </p:nvSpPr>
        <p:spPr bwMode="auto">
          <a:xfrm>
            <a:off x="628650" y="3313013"/>
            <a:ext cx="3840163" cy="247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ym typeface="+mn-lt"/>
              </a:rPr>
              <a:t>C</a:t>
            </a:r>
            <a:r>
              <a:rPr lang="en-US" sz="1800" dirty="0" smtClean="0">
                <a:sym typeface="+mn-lt"/>
              </a:rPr>
              <a:t>opies do not alias: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a =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create_int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b = a;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assert a == b;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modify_value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(b);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assert a != b;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assert !</a:t>
            </a:r>
            <a:r>
              <a:rPr lang="en-US" sz="1800" dirty="0" err="1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isModified</a:t>
            </a: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(a</a:t>
            </a:r>
            <a:r>
              <a:rPr lang="en-US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</a:t>
            </a:r>
            <a:endParaRPr lang="en-US" sz="1800" dirty="0">
              <a:solidFill>
                <a:schemeClr val="accent6"/>
              </a:solidFill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4" name="Text Placeholder 2"/>
          <p:cNvSpPr>
            <a:spLocks noGrp="1"/>
          </p:cNvSpPr>
          <p:nvPr/>
        </p:nvSpPr>
        <p:spPr bwMode="auto">
          <a:xfrm>
            <a:off x="4500563" y="3313013"/>
            <a:ext cx="4014788" cy="247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2000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ym typeface="+mn-lt"/>
              </a:rPr>
              <a:t>C</a:t>
            </a:r>
            <a:r>
              <a:rPr lang="en-US" sz="1800" dirty="0" smtClean="0">
                <a:sym typeface="+mn-lt"/>
              </a:rPr>
              <a:t>opying a reference yields an alias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Object a =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borrow_object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Object b = a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assert a == b;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modify_object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(b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assert a == b;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assert </a:t>
            </a:r>
            <a:r>
              <a:rPr lang="en-US" sz="1800" b="1" i="1" dirty="0" err="1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isModified</a:t>
            </a:r>
            <a:r>
              <a:rPr lang="en-US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(a);</a:t>
            </a:r>
          </a:p>
        </p:txBody>
      </p:sp>
      <p:sp>
        <p:nvSpPr>
          <p:cNvPr id="15" name="Text Placeholder 2"/>
          <p:cNvSpPr>
            <a:spLocks noGrp="1"/>
          </p:cNvSpPr>
          <p:nvPr/>
        </p:nvSpPr>
        <p:spPr bwMode="auto">
          <a:xfrm>
            <a:off x="628650" y="2505296"/>
            <a:ext cx="3840163" cy="3313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30163" rIns="0" bIns="317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ym typeface="+mn-lt"/>
              </a:rPr>
              <a:t>Java: primitive-types</a:t>
            </a:r>
          </a:p>
        </p:txBody>
      </p:sp>
      <p:sp>
        <p:nvSpPr>
          <p:cNvPr id="16" name="Text Placeholder 2"/>
          <p:cNvSpPr>
            <a:spLocks noGrp="1"/>
          </p:cNvSpPr>
          <p:nvPr/>
        </p:nvSpPr>
        <p:spPr bwMode="auto">
          <a:xfrm>
            <a:off x="4500563" y="2505296"/>
            <a:ext cx="4014788" cy="3313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2000" tIns="30163" rIns="0" bIns="317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ym typeface="+mn-lt"/>
              </a:rPr>
              <a:t>Java: object, </a:t>
            </a:r>
            <a:r>
              <a:rPr lang="en-US" sz="1800" b="1" dirty="0" smtClean="0">
                <a:sym typeface="+mn-lt"/>
              </a:rPr>
              <a:t>all user defined types</a:t>
            </a:r>
            <a:endParaRPr lang="de-DE" sz="1800" b="1" dirty="0">
              <a:sym typeface="+mn-lt"/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628650" y="2903538"/>
            <a:ext cx="3840163" cy="3425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30163" rIns="0" bIns="317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ym typeface="+mn-lt"/>
              </a:rPr>
              <a:t>C++: </a:t>
            </a:r>
            <a:r>
              <a:rPr lang="en-US" sz="1800" dirty="0" smtClean="0">
                <a:sym typeface="+mn-lt"/>
              </a:rPr>
              <a:t>default</a:t>
            </a:r>
            <a:endParaRPr lang="en-US" sz="1800" dirty="0">
              <a:sym typeface="+mn-lt"/>
            </a:endParaRPr>
          </a:p>
        </p:txBody>
      </p:sp>
      <p:sp>
        <p:nvSpPr>
          <p:cNvPr id="18" name="Text Placeholder 2"/>
          <p:cNvSpPr>
            <a:spLocks noGrp="1"/>
          </p:cNvSpPr>
          <p:nvPr/>
        </p:nvSpPr>
        <p:spPr bwMode="auto">
          <a:xfrm>
            <a:off x="4500563" y="2903538"/>
            <a:ext cx="4014788" cy="3425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3338" tIns="30163" rIns="0" bIns="317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ym typeface="+mn-lt"/>
              </a:rPr>
              <a:t>C++: pointers, references, smart pointers</a:t>
            </a:r>
            <a:endParaRPr lang="de-DE" sz="1800" dirty="0"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2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87"/>
    </mc:Choice>
    <mc:Fallback xmlns="">
      <p:transition spd="slow" advTm="14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Important Categories of Data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020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Objects</a:t>
            </a:r>
          </a:p>
          <a:p>
            <a:pPr lvl="1"/>
            <a:r>
              <a:rPr lang="en-US" dirty="0" smtClean="0"/>
              <a:t>Polymorphic</a:t>
            </a:r>
          </a:p>
          <a:p>
            <a:pPr lvl="1"/>
            <a:r>
              <a:rPr lang="en-US" dirty="0" smtClean="0"/>
              <a:t>Object has identity: </a:t>
            </a:r>
            <a:r>
              <a:rPr lang="en-US" dirty="0" smtClean="0">
                <a:solidFill>
                  <a:schemeClr val="accent6"/>
                </a:solidFill>
              </a:rPr>
              <a:t>equal ~ same instance</a:t>
            </a:r>
          </a:p>
          <a:p>
            <a:pPr lvl="1"/>
            <a:r>
              <a:rPr lang="en-US" dirty="0" smtClean="0"/>
              <a:t>Typically allocated on the heap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eference semantics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Value-like (regular types)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alue equality: </a:t>
            </a:r>
            <a:r>
              <a:rPr lang="en-US" dirty="0" smtClean="0">
                <a:solidFill>
                  <a:schemeClr val="accent6"/>
                </a:solidFill>
              </a:rPr>
              <a:t>equal ~ same salient properties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ypically on the stack or in a container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9338"/>
            <a:ext cx="7886700" cy="1325563"/>
          </a:xfrm>
        </p:spPr>
        <p:txBody>
          <a:bodyPr/>
          <a:lstStyle/>
          <a:p>
            <a:r>
              <a:rPr lang="en-US" dirty="0"/>
              <a:t>Are all user defined types (UDTs)</a:t>
            </a:r>
            <a:br>
              <a:rPr lang="en-US" dirty="0"/>
            </a:br>
            <a:r>
              <a:rPr lang="en-US" dirty="0"/>
              <a:t>always object-like?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73443"/>
            <a:ext cx="7886700" cy="37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Point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omplex </a:t>
            </a:r>
            <a:r>
              <a:rPr lang="en-US" dirty="0"/>
              <a:t>n</a:t>
            </a:r>
            <a:r>
              <a:rPr lang="en-US" dirty="0" smtClean="0"/>
              <a:t>umber</a:t>
            </a:r>
          </a:p>
          <a:p>
            <a:pPr lvl="1"/>
            <a:r>
              <a:rPr lang="en-US" dirty="0" smtClean="0"/>
              <a:t>Iterator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/>
        </p:nvSpPr>
        <p:spPr bwMode="auto">
          <a:xfrm>
            <a:off x="1265965" y="3207207"/>
            <a:ext cx="6451023" cy="25008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Point2D p=</a:t>
            </a:r>
            <a:r>
              <a:rPr lang="en-US" sz="18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b="1" dirty="0" smtClean="0">
                <a:solidFill>
                  <a:srgbClr val="FF0000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[0]; // OOPS !!!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 (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=0;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noPoints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 ++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].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setLocation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].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getX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()-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p.getX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].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getY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()-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p.getY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1262785" y="1309131"/>
            <a:ext cx="6454204" cy="16695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Point p=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[0];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 (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=0;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noPoints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 ++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 -= p;  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operator overloading</a:t>
            </a: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</a:p>
        </p:txBody>
      </p:sp>
      <p:sp>
        <p:nvSpPr>
          <p:cNvPr id="18" name="Text Placeholder 2"/>
          <p:cNvSpPr>
            <a:spLocks noGrp="1"/>
          </p:cNvSpPr>
          <p:nvPr/>
        </p:nvSpPr>
        <p:spPr bwMode="auto">
          <a:xfrm>
            <a:off x="1265964" y="3207203"/>
            <a:ext cx="6451023" cy="25008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Point2D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p= 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…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;</a:t>
            </a:r>
            <a:endParaRPr lang="en-US" sz="1800" b="1" dirty="0">
              <a:solidFill>
                <a:srgbClr val="FF0000"/>
              </a:solidFill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 (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=0;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noPoints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 ++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].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setLocation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].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getX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()-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p.getX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].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getY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()-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p.getY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1262784" y="1309132"/>
            <a:ext cx="6451023" cy="16695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Point p= </a:t>
            </a:r>
            <a:r>
              <a:rPr lang="en-US" sz="1800" b="1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…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 (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=0;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noPoints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 ++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myPoints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[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] -=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p;   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operator overloading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Value-like UDTs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 rot="16200000">
            <a:off x="110921" y="1962228"/>
            <a:ext cx="1669593" cy="363401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C++</a:t>
            </a:r>
            <a:endParaRPr lang="de-DE" sz="1800" b="1" dirty="0" smtClean="0">
              <a:solidFill>
                <a:schemeClr val="bg1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/>
        </p:nvSpPr>
        <p:spPr bwMode="gray">
          <a:xfrm rot="16200000">
            <a:off x="-304716" y="4275937"/>
            <a:ext cx="2500868" cy="363401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Java</a:t>
            </a:r>
            <a:endParaRPr lang="de-DE" sz="1800" b="1" dirty="0" smtClean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846214" y="376153"/>
            <a:ext cx="108857" cy="10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/>
          <p:cNvSpPr/>
          <p:nvPr/>
        </p:nvSpPr>
        <p:spPr>
          <a:xfrm>
            <a:off x="7365537" y="285881"/>
            <a:ext cx="108857" cy="10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/>
          <p:cNvSpPr/>
          <p:nvPr/>
        </p:nvSpPr>
        <p:spPr>
          <a:xfrm>
            <a:off x="7105648" y="545709"/>
            <a:ext cx="108857" cy="10885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6843483" y="106009"/>
            <a:ext cx="108857" cy="10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6892471" y="834571"/>
            <a:ext cx="108857" cy="10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7526212" y="7770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0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152409" y="599209"/>
            <a:ext cx="387927" cy="2182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409017" y="331460"/>
            <a:ext cx="387927" cy="2182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900642" y="430099"/>
            <a:ext cx="387927" cy="2182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92471" y="164648"/>
            <a:ext cx="387927" cy="2182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946899" y="891165"/>
            <a:ext cx="387927" cy="2182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52409" y="817418"/>
            <a:ext cx="1074143" cy="17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540336" y="67972"/>
            <a:ext cx="0" cy="11692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42704" y="3257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8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Semantics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>
            <a:off x="628651" y="1750716"/>
            <a:ext cx="3669030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C++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/>
        </p:nvSpPr>
        <p:spPr bwMode="gray">
          <a:xfrm>
            <a:off x="4389120" y="1750715"/>
            <a:ext cx="4126231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1905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0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628651" y="2227261"/>
            <a:ext cx="3669030" cy="105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20638" rIns="79375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T t;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Func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(t);</a:t>
            </a: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auto">
          <a:xfrm>
            <a:off x="4389120" y="2227261"/>
            <a:ext cx="4126231" cy="105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3338" tIns="20638" rIns="0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T 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t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Func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(t);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847993" y="3279511"/>
            <a:ext cx="3230540" cy="48083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 smtClean="0">
                <a:ea typeface="Arial Unicode MS" panose="020B0604020202020204" pitchFamily="34" charset="-128"/>
              </a:rPr>
              <a:t>Will t be modified? </a:t>
            </a:r>
            <a:endParaRPr kumimoji="1" lang="zh-CN" altLang="en-US" dirty="0">
              <a:ea typeface="Arial Unicode MS" panose="020B0604020202020204" pitchFamily="34" charset="-128"/>
            </a:endParaRPr>
          </a:p>
        </p:txBody>
      </p:sp>
      <p:sp>
        <p:nvSpPr>
          <p:cNvPr id="15" name="Text Placeholder 2"/>
          <p:cNvSpPr>
            <a:spLocks noGrp="1"/>
          </p:cNvSpPr>
          <p:nvPr/>
        </p:nvSpPr>
        <p:spPr bwMode="auto">
          <a:xfrm>
            <a:off x="628651" y="3848802"/>
            <a:ext cx="3669030" cy="1236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20638" rIns="79375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oid 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Func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(T 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const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&amp; t);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oid 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Func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(T&amp; t);</a:t>
            </a:r>
          </a:p>
        </p:txBody>
      </p:sp>
      <p:sp>
        <p:nvSpPr>
          <p:cNvPr id="16" name="Text Placeholder 2"/>
          <p:cNvSpPr>
            <a:spLocks noGrp="1"/>
          </p:cNvSpPr>
          <p:nvPr/>
        </p:nvSpPr>
        <p:spPr bwMode="auto">
          <a:xfrm>
            <a:off x="4389120" y="3848802"/>
            <a:ext cx="4126231" cy="1236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3338" tIns="20638" rIns="0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ublic static void 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Func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(T t);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0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87"/>
    </mc:Choice>
    <mc:Fallback xmlns="">
      <p:transition spd="slow" advTm="14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Semantics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>
            <a:off x="628650" y="1750716"/>
            <a:ext cx="3840163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C++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/>
        </p:nvSpPr>
        <p:spPr bwMode="gray">
          <a:xfrm>
            <a:off x="4500563" y="1750715"/>
            <a:ext cx="4014788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1905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0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628650" y="2227261"/>
            <a:ext cx="3840163" cy="105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20638" rIns="79375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 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</a:t>
            </a:r>
            <a:endParaRPr lang="en-US" sz="20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uto t=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foo.GetItem</a:t>
            </a: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auto">
          <a:xfrm>
            <a:off x="4500563" y="2227261"/>
            <a:ext cx="4014788" cy="105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3338" tIns="20638" rIns="0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 </a:t>
            </a:r>
            <a:r>
              <a:rPr lang="en-US" sz="20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</a:t>
            </a:r>
            <a:r>
              <a:rPr lang="en-US" sz="20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T t=</a:t>
            </a:r>
            <a:r>
              <a:rPr lang="en-US" sz="20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foo.GetItem</a:t>
            </a:r>
            <a:r>
              <a:rPr lang="en-US" sz="20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847993" y="3279511"/>
            <a:ext cx="3230540" cy="48083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 smtClean="0">
                <a:ea typeface="Arial Unicode MS" panose="020B0604020202020204" pitchFamily="34" charset="-128"/>
              </a:rPr>
              <a:t>May return null? </a:t>
            </a:r>
            <a:endParaRPr kumimoji="1" lang="zh-CN" altLang="en-US" dirty="0">
              <a:ea typeface="Arial Unicode MS" panose="020B0604020202020204" pitchFamily="34" charset="-128"/>
            </a:endParaRPr>
          </a:p>
        </p:txBody>
      </p:sp>
      <p:sp>
        <p:nvSpPr>
          <p:cNvPr id="15" name="Text Placeholder 2"/>
          <p:cNvSpPr>
            <a:spLocks noGrp="1"/>
          </p:cNvSpPr>
          <p:nvPr/>
        </p:nvSpPr>
        <p:spPr bwMode="auto">
          <a:xfrm>
            <a:off x="628650" y="3848025"/>
            <a:ext cx="3840163" cy="105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71438" tIns="20638" rIns="79375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20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T </a:t>
            </a:r>
            <a:r>
              <a:rPr kumimoji="1" lang="en-US" altLang="zh-CN" sz="20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const</a:t>
            </a:r>
            <a:r>
              <a:rPr kumimoji="1" lang="en-US" altLang="zh-CN" sz="20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&amp; Foo::</a:t>
            </a:r>
            <a:r>
              <a:rPr kumimoji="1" lang="en-US" altLang="zh-CN" sz="20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GetItem</a:t>
            </a:r>
            <a:r>
              <a:rPr kumimoji="1" lang="en-US" altLang="zh-CN" sz="20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();</a:t>
            </a:r>
            <a:endParaRPr lang="en-US" sz="20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20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T </a:t>
            </a:r>
            <a:r>
              <a:rPr kumimoji="1" lang="en-US" altLang="zh-CN" sz="2000" dirty="0" err="1" smtClean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const</a:t>
            </a:r>
            <a:r>
              <a:rPr kumimoji="1" lang="en-US" altLang="zh-CN" sz="2000" dirty="0" smtClean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* </a:t>
            </a:r>
            <a:r>
              <a:rPr kumimoji="1" lang="en-US" altLang="zh-CN" sz="20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Foo::</a:t>
            </a:r>
            <a:r>
              <a:rPr kumimoji="1" lang="en-US" altLang="zh-CN" sz="20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GetItem</a:t>
            </a:r>
            <a:r>
              <a:rPr kumimoji="1" lang="en-US" altLang="zh-CN" sz="20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();</a:t>
            </a:r>
            <a:endParaRPr lang="en-US" sz="20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6" name="Text Placeholder 2"/>
          <p:cNvSpPr>
            <a:spLocks noGrp="1"/>
          </p:cNvSpPr>
          <p:nvPr/>
        </p:nvSpPr>
        <p:spPr bwMode="auto">
          <a:xfrm>
            <a:off x="4500563" y="3848025"/>
            <a:ext cx="4014788" cy="105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3338" tIns="20638" rIns="0" bIns="190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20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public T </a:t>
            </a:r>
            <a:r>
              <a:rPr kumimoji="1" lang="en-US" altLang="zh-CN" sz="20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GetItem</a:t>
            </a:r>
            <a:r>
              <a:rPr kumimoji="1" lang="en-US" altLang="zh-CN" sz="2000" dirty="0" smtClean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</a:rPr>
              <a:t>();</a:t>
            </a:r>
            <a:endParaRPr lang="en-US" sz="20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5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87"/>
    </mc:Choice>
    <mc:Fallback xmlns="">
      <p:transition spd="slow" advTm="14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540357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2: Variables and Parameters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099413"/>
            <a:ext cx="4196079" cy="3209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 smtClean="0"/>
              <a:t>Java</a:t>
            </a:r>
            <a:r>
              <a:rPr lang="en-US" sz="1400" dirty="0" smtClean="0"/>
              <a:t> code is easy to understand because all</a:t>
            </a:r>
          </a:p>
          <a:p>
            <a:pPr marL="0" indent="0">
              <a:buNone/>
            </a:pPr>
            <a:r>
              <a:rPr lang="en-US" sz="1400" dirty="0" smtClean="0"/>
              <a:t>we have is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 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endParaRPr lang="en-US" sz="1200" dirty="0">
              <a:latin typeface="Consolas" panose="020B0609020204030204" pitchFamily="49" charset="0"/>
              <a:cs typeface="Miriam Fixed" panose="020B0509050101010101" pitchFamily="49" charset="-79"/>
            </a:endParaRP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400" dirty="0" smtClean="0"/>
              <a:t>… where </a:t>
            </a:r>
            <a:r>
              <a:rPr lang="en-US" sz="1400" b="1" dirty="0" smtClean="0"/>
              <a:t>C++</a:t>
            </a:r>
            <a:r>
              <a:rPr lang="en-US" sz="1400" dirty="0" smtClean="0"/>
              <a:t> has a </a:t>
            </a:r>
            <a:r>
              <a:rPr lang="en-US" sz="1400" i="1" dirty="0" smtClean="0"/>
              <a:t>whole mess</a:t>
            </a:r>
            <a:r>
              <a:rPr lang="en-US" sz="1400" dirty="0" smtClean="0"/>
              <a:t> of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 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  <a:endParaRPr lang="en-US" sz="1200" dirty="0">
              <a:latin typeface="Consolas" panose="020B0609020204030204" pitchFamily="49" charset="0"/>
              <a:cs typeface="Miriam Fixed" panose="020B0509050101010101" pitchFamily="49" charset="-79"/>
            </a:endParaRP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Type&amp; 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 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const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&amp; 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Type* 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var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;</a:t>
            </a:r>
          </a:p>
          <a:p>
            <a:pPr marL="0" indent="0">
              <a:buNone/>
            </a:pP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	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std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::</a:t>
            </a:r>
            <a:r>
              <a:rPr lang="en-US" sz="1200" dirty="0" err="1" smtClean="0">
                <a:latin typeface="Consolas" panose="020B0609020204030204" pitchFamily="49" charset="0"/>
                <a:cs typeface="Miriam Fixed" panose="020B0509050101010101" pitchFamily="49" charset="-79"/>
              </a:rPr>
              <a:t>shared_ptr</a:t>
            </a:r>
            <a:r>
              <a:rPr lang="en-US" sz="1200" dirty="0" smtClean="0">
                <a:latin typeface="Consolas" panose="020B0609020204030204" pitchFamily="49" charset="0"/>
                <a:cs typeface="Miriam Fixed" panose="020B0509050101010101" pitchFamily="49" charset="-79"/>
              </a:rPr>
              <a:t>&lt;Type&gt;</a:t>
            </a:r>
          </a:p>
          <a:p>
            <a:pPr marL="0" indent="0">
              <a:buNone/>
            </a:pPr>
            <a:r>
              <a:rPr lang="en-US" sz="1200" dirty="0">
                <a:latin typeface="Consolas" panose="020B0609020204030204" pitchFamily="49" charset="0"/>
              </a:rPr>
              <a:t>	</a:t>
            </a:r>
            <a:r>
              <a:rPr lang="en-US" sz="1200" dirty="0" smtClean="0">
                <a:latin typeface="Consolas" panose="020B0609020204030204" pitchFamily="49" charset="0"/>
              </a:rPr>
              <a:t>…</a:t>
            </a:r>
            <a:endParaRPr lang="en-US" sz="12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Content Placeholder 7"/>
          <p:cNvSpPr txBox="1">
            <a:spLocks/>
          </p:cNvSpPr>
          <p:nvPr/>
        </p:nvSpPr>
        <p:spPr>
          <a:xfrm>
            <a:off x="3825240" y="2099413"/>
            <a:ext cx="4942839" cy="3976267"/>
          </a:xfrm>
          <a:prstGeom prst="rect">
            <a:avLst/>
          </a:prstGeom>
        </p:spPr>
        <p:txBody>
          <a:bodyPr vert="horz" lIns="64291" tIns="32146" rIns="64291" bIns="32146" rtlCol="0">
            <a:normAutofit/>
          </a:bodyPr>
          <a:lstStyle>
            <a:lvl1pPr marL="241093" indent="-241093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368" indent="-200911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64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5101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6558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8015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947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0930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2387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92D050"/>
                </a:solidFill>
              </a:rPr>
              <a:t>C++</a:t>
            </a:r>
            <a:r>
              <a:rPr lang="en-US" sz="2000" dirty="0">
                <a:solidFill>
                  <a:srgbClr val="92D050"/>
                </a:solidFill>
              </a:rPr>
              <a:t> allows you to </a:t>
            </a:r>
            <a:r>
              <a:rPr lang="en-US" sz="2000" dirty="0" smtClean="0">
                <a:solidFill>
                  <a:srgbClr val="92D050"/>
                </a:solidFill>
              </a:rPr>
              <a:t>state your intentions.</a:t>
            </a:r>
          </a:p>
          <a:p>
            <a:pPr marL="0" indent="0">
              <a:buNone/>
            </a:pPr>
            <a:endParaRPr lang="en-US" sz="6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Value </a:t>
            </a:r>
            <a:r>
              <a:rPr lang="en-US" sz="2000" dirty="0">
                <a:solidFill>
                  <a:srgbClr val="92D050"/>
                </a:solidFill>
              </a:rPr>
              <a:t>semantics for regular types: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	- easy </a:t>
            </a:r>
            <a:r>
              <a:rPr lang="en-US" sz="2000" dirty="0">
                <a:solidFill>
                  <a:srgbClr val="92D050"/>
                </a:solidFill>
              </a:rPr>
              <a:t>to reason about (just like </a:t>
            </a:r>
            <a:r>
              <a:rPr lang="en-US" sz="2000" dirty="0" err="1">
                <a:solidFill>
                  <a:srgbClr val="92D050"/>
                </a:solidFill>
              </a:rPr>
              <a:t>int</a:t>
            </a:r>
            <a:r>
              <a:rPr lang="en-US" sz="2000" dirty="0">
                <a:solidFill>
                  <a:srgbClr val="92D050"/>
                </a:solidFill>
              </a:rPr>
              <a:t>),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	- optimizer-friendly</a:t>
            </a:r>
            <a:r>
              <a:rPr lang="en-US" sz="2000" dirty="0">
                <a:solidFill>
                  <a:srgbClr val="92D050"/>
                </a:solidFill>
              </a:rPr>
              <a:t>.</a:t>
            </a: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Reference </a:t>
            </a:r>
            <a:r>
              <a:rPr lang="en-US" sz="2000" dirty="0">
                <a:solidFill>
                  <a:srgbClr val="92D050"/>
                </a:solidFill>
              </a:rPr>
              <a:t>semantics for object </a:t>
            </a:r>
            <a:r>
              <a:rPr lang="en-US" sz="2000" dirty="0" smtClean="0">
                <a:solidFill>
                  <a:srgbClr val="92D050"/>
                </a:solidFill>
              </a:rPr>
              <a:t>types:</a:t>
            </a:r>
            <a:endParaRPr lang="en-US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	- </a:t>
            </a:r>
            <a:r>
              <a:rPr lang="en-US" sz="2000" dirty="0" err="1" smtClean="0">
                <a:solidFill>
                  <a:srgbClr val="92D050"/>
                </a:solidFill>
              </a:rPr>
              <a:t>const</a:t>
            </a:r>
            <a:r>
              <a:rPr lang="en-US" sz="2000" dirty="0" smtClean="0">
                <a:solidFill>
                  <a:srgbClr val="92D050"/>
                </a:solidFill>
              </a:rPr>
              <a:t> </a:t>
            </a:r>
            <a:r>
              <a:rPr lang="en-US" sz="2000" dirty="0">
                <a:solidFill>
                  <a:srgbClr val="92D050"/>
                </a:solidFill>
              </a:rPr>
              <a:t>qualifier to denote </a:t>
            </a:r>
            <a:r>
              <a:rPr lang="en-US" sz="2000" dirty="0" smtClean="0">
                <a:solidFill>
                  <a:srgbClr val="92D050"/>
                </a:solidFill>
              </a:rPr>
              <a:t>immutable</a:t>
            </a:r>
            <a:br>
              <a:rPr lang="en-US" sz="2000" dirty="0" smtClean="0">
                <a:solidFill>
                  <a:srgbClr val="92D050"/>
                </a:solidFill>
              </a:rPr>
            </a:br>
            <a:r>
              <a:rPr lang="en-US" sz="2000" dirty="0" smtClean="0">
                <a:solidFill>
                  <a:srgbClr val="92D050"/>
                </a:solidFill>
              </a:rPr>
              <a:t>	  </a:t>
            </a:r>
            <a:r>
              <a:rPr lang="en-US" sz="2000" dirty="0">
                <a:solidFill>
                  <a:srgbClr val="92D050"/>
                </a:solidFill>
              </a:rPr>
              <a:t>data / </a:t>
            </a:r>
            <a:r>
              <a:rPr lang="en-US" sz="2000" dirty="0" smtClean="0">
                <a:solidFill>
                  <a:srgbClr val="92D050"/>
                </a:solidFill>
              </a:rPr>
              <a:t>functions,</a:t>
            </a:r>
            <a:endParaRPr lang="en-US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	- pointers </a:t>
            </a:r>
            <a:r>
              <a:rPr lang="en-US" sz="2000" dirty="0">
                <a:solidFill>
                  <a:srgbClr val="92D050"/>
                </a:solidFill>
              </a:rPr>
              <a:t>where </a:t>
            </a:r>
            <a:r>
              <a:rPr lang="en-US" sz="2000" dirty="0" err="1">
                <a:solidFill>
                  <a:srgbClr val="92D050"/>
                </a:solidFill>
              </a:rPr>
              <a:t>nullptr</a:t>
            </a:r>
            <a:r>
              <a:rPr lang="en-US" sz="2000" dirty="0">
                <a:solidFill>
                  <a:srgbClr val="92D050"/>
                </a:solidFill>
              </a:rPr>
              <a:t> is to </a:t>
            </a:r>
            <a:r>
              <a:rPr lang="en-US" sz="2000" dirty="0" smtClean="0">
                <a:solidFill>
                  <a:srgbClr val="92D050"/>
                </a:solidFill>
              </a:rPr>
              <a:t>be</a:t>
            </a:r>
            <a:br>
              <a:rPr lang="en-US" sz="2000" dirty="0" smtClean="0">
                <a:solidFill>
                  <a:srgbClr val="92D050"/>
                </a:solidFill>
              </a:rPr>
            </a:br>
            <a:r>
              <a:rPr lang="en-US" sz="2000" dirty="0" smtClean="0">
                <a:solidFill>
                  <a:srgbClr val="92D050"/>
                </a:solidFill>
              </a:rPr>
              <a:t>	  expected, otherwise use C++</a:t>
            </a:r>
            <a:br>
              <a:rPr lang="en-US" sz="2000" dirty="0" smtClean="0">
                <a:solidFill>
                  <a:srgbClr val="92D050"/>
                </a:solidFill>
              </a:rPr>
            </a:br>
            <a:r>
              <a:rPr lang="en-US" sz="2000" dirty="0" smtClean="0">
                <a:solidFill>
                  <a:srgbClr val="92D050"/>
                </a:solidFill>
              </a:rPr>
              <a:t>	  references </a:t>
            </a:r>
            <a:r>
              <a:rPr lang="en-US" sz="2000" dirty="0">
                <a:solidFill>
                  <a:srgbClr val="92D050"/>
                </a:solidFill>
              </a:rPr>
              <a:t>(&amp;) .</a:t>
            </a:r>
          </a:p>
        </p:txBody>
      </p:sp>
      <p:sp>
        <p:nvSpPr>
          <p:cNvPr id="2" name="TextBox 1"/>
          <p:cNvSpPr txBox="1"/>
          <p:nvPr/>
        </p:nvSpPr>
        <p:spPr>
          <a:xfrm rot="18922207">
            <a:off x="183994" y="2843571"/>
            <a:ext cx="3696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Myth Busted!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540357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3: Memory management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182543"/>
            <a:ext cx="8228707" cy="4525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</a:t>
            </a:r>
            <a:r>
              <a:rPr lang="en-US" sz="2800" b="1" dirty="0" smtClean="0"/>
              <a:t>C++ </a:t>
            </a:r>
            <a:r>
              <a:rPr lang="en-US" sz="2800" dirty="0" smtClean="0"/>
              <a:t>code  is full of calls to </a:t>
            </a:r>
            <a:r>
              <a:rPr lang="en-US" sz="2800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new</a:t>
            </a:r>
            <a:r>
              <a:rPr lang="en-US" sz="2800" dirty="0" smtClean="0"/>
              <a:t> and </a:t>
            </a:r>
            <a:r>
              <a:rPr lang="en-US" sz="2800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delete</a:t>
            </a:r>
            <a:r>
              <a:rPr lang="en-US" sz="2800" dirty="0" smtClean="0"/>
              <a:t>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   “Programs written in </a:t>
            </a:r>
            <a:r>
              <a:rPr lang="en-US" sz="2800" b="1" dirty="0" smtClean="0"/>
              <a:t>C++ </a:t>
            </a:r>
            <a:r>
              <a:rPr lang="en-US" sz="2800" dirty="0" smtClean="0"/>
              <a:t>suffer from memory leaks, double deallocation, and dangling pointers”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“Object oriented programming languages pretty much</a:t>
            </a:r>
            <a:br>
              <a:rPr lang="en-US" sz="2800" dirty="0" smtClean="0"/>
            </a:br>
            <a:r>
              <a:rPr lang="en-US" sz="2800" dirty="0" smtClean="0"/>
              <a:t>                    require a garbage collector”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628649" y="1812145"/>
            <a:ext cx="7886701" cy="2868613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void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aMethod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Complex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c1 =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new Complex(3.1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,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1.0);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Complex c2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 new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Complex(2.1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,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0.5);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Complex c3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c1.multiply(c2);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ArrayList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&lt;Complex&gt; al =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CreateArrayList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628650" y="1298574"/>
            <a:ext cx="7886701" cy="377839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158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5900" y="3005280"/>
            <a:ext cx="17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3 items garbage!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50620" y="3015311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632450" y="3698929"/>
            <a:ext cx="294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5 + </a:t>
            </a:r>
            <a:r>
              <a:rPr lang="en-US" dirty="0" err="1" smtClean="0">
                <a:solidFill>
                  <a:schemeClr val="accent2"/>
                </a:solidFill>
              </a:rPr>
              <a:t>al.size</a:t>
            </a:r>
            <a:r>
              <a:rPr lang="en-US" dirty="0" smtClean="0">
                <a:solidFill>
                  <a:schemeClr val="accent2"/>
                </a:solidFill>
              </a:rPr>
              <a:t>() items garbage!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950620" y="3602328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628650" y="4884031"/>
            <a:ext cx="7886700" cy="1301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Garbage collector responsible for </a:t>
            </a:r>
          </a:p>
          <a:p>
            <a:pPr marL="0" indent="0">
              <a:buNone/>
            </a:pPr>
            <a:r>
              <a:rPr lang="en-US" dirty="0" smtClean="0"/>
              <a:t>deallocating orphaned objects.</a:t>
            </a: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1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55"/>
    </mc:Choice>
    <mc:Fallback xmlns="">
      <p:transition spd="slow" advTm="17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Garbage Collection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628649" y="1812145"/>
            <a:ext cx="7886701" cy="2868613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void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aMethod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complex&lt;double&gt;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c1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{3.1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,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1.0};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complex&lt;double&gt; c2 {2.1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,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0.5};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auto c3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c1*c2;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::vector&lt;complex&lt;double&gt;&gt;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vec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CreateVector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628650" y="1298574"/>
            <a:ext cx="7886701" cy="377839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158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6088" y="2986230"/>
            <a:ext cx="31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3 values on stack -&gt; no garbage!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50620" y="3015311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40476" y="3729157"/>
            <a:ext cx="407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      What about internal storage on heap?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950620" y="3632556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628650" y="4884031"/>
            <a:ext cx="7886700" cy="1301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“C++ is the best language for garbage collection principally because it creates little garbage” </a:t>
            </a:r>
          </a:p>
          <a:p>
            <a:pPr marL="0" indent="0" algn="r">
              <a:buNone/>
            </a:pPr>
            <a:r>
              <a:rPr lang="de-DE" sz="1800" dirty="0"/>
              <a:t>– Bjarne Stroustrup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9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55"/>
    </mc:Choice>
    <mc:Fallback xmlns="">
      <p:transition spd="slow" advTm="17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ea typeface="Arial Unicode MS" panose="020B0604020202020204" pitchFamily="34" charset="-128"/>
              </a:rPr>
              <a:t>C++ vs. Java</a:t>
            </a:r>
            <a:endParaRPr kumimoji="1" lang="zh-CN" altLang="en-US" dirty="0">
              <a:ea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833" y="2397094"/>
            <a:ext cx="3430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ea typeface="Arial Unicode MS" panose="020B0604020202020204" pitchFamily="34" charset="-128"/>
              </a:rPr>
              <a:t>Low level vs. high level</a:t>
            </a:r>
            <a:endParaRPr kumimoji="1" lang="zh-CN" altLang="en-US" sz="2800" dirty="0">
              <a:ea typeface="Arial Unicode MS" panose="020B060402020202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1725" y="2970079"/>
            <a:ext cx="4165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ea typeface="Arial Unicode MS" panose="020B0604020202020204" pitchFamily="34" charset="-128"/>
              </a:rPr>
              <a:t>Machine code vs. byte code</a:t>
            </a:r>
            <a:endParaRPr kumimoji="1" lang="zh-CN" altLang="en-US" sz="2800" dirty="0">
              <a:ea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6777" y="1831646"/>
            <a:ext cx="397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ea typeface="Arial Unicode MS" panose="020B0604020202020204" pitchFamily="34" charset="-128"/>
              </a:rPr>
              <a:t>To garbage collect or not?</a:t>
            </a:r>
            <a:endParaRPr kumimoji="1" lang="zh-CN" altLang="en-US" sz="2800" dirty="0">
              <a:ea typeface="Arial Unicode MS" panose="020B060402020202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822" y="3533017"/>
            <a:ext cx="525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ea typeface="Arial Unicode MS" panose="020B0604020202020204" pitchFamily="34" charset="-128"/>
              </a:rPr>
              <a:t>Object-oriented vs. multi-paradigm</a:t>
            </a:r>
            <a:endParaRPr kumimoji="1" lang="zh-CN" altLang="en-US" sz="2800" dirty="0">
              <a:ea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60326" y="1281265"/>
            <a:ext cx="2330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ea typeface="Arial Unicode MS" panose="020B0604020202020204" pitchFamily="34" charset="-128"/>
              </a:rPr>
              <a:t>Safe or unsafe?</a:t>
            </a:r>
            <a:endParaRPr kumimoji="1" lang="zh-CN" altLang="en-US" sz="2800" dirty="0">
              <a:ea typeface="Arial Unicode MS" panose="020B0604020202020204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6805" y="4686826"/>
            <a:ext cx="39453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600" dirty="0">
                <a:latin typeface="Arial"/>
                <a:ea typeface="Arial Unicode MS" panose="020B0604020202020204" pitchFamily="34" charset="-128"/>
                <a:cs typeface="Arial"/>
              </a:rPr>
              <a:t>¯\_(</a:t>
            </a:r>
            <a:r>
              <a:rPr lang="ja-JP" altLang="en-US" sz="6600" dirty="0">
                <a:ea typeface="Arial Unicode MS" panose="020B0604020202020204" pitchFamily="34" charset="-128"/>
              </a:rPr>
              <a:t>ツ</a:t>
            </a:r>
            <a:r>
              <a:rPr lang="en-US" altLang="ja-JP" sz="6600" dirty="0">
                <a:latin typeface="Arial"/>
                <a:ea typeface="Arial Unicode MS" panose="020B0604020202020204" pitchFamily="34" charset="-128"/>
                <a:cs typeface="Arial"/>
              </a:rPr>
              <a:t>)_/¯</a:t>
            </a:r>
            <a:endParaRPr lang="zh-CN" altLang="en-US" sz="6600" dirty="0">
              <a:latin typeface="Arial"/>
              <a:ea typeface="Arial Unicode MS" panose="020B0604020202020204" pitchFamily="34" charset="-128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9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6"/>
    </mc:Choice>
    <mc:Fallback xmlns="">
      <p:transition spd="slow" advTm="40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/>
          <p:cNvSpPr>
            <a:spLocks noGrp="1"/>
          </p:cNvSpPr>
          <p:nvPr/>
        </p:nvSpPr>
        <p:spPr bwMode="auto">
          <a:xfrm>
            <a:off x="628650" y="1926687"/>
            <a:ext cx="3840163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92075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dirty="0" smtClean="0">
                <a:solidFill>
                  <a:schemeClr val="accent6"/>
                </a:solidFill>
                <a:sym typeface="+mn-lt"/>
              </a:rPr>
              <a:t>“Singapore Strategy”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ym typeface="+mn-lt"/>
              </a:rPr>
              <a:t>Clean up after yourself, littering is punished severely.</a:t>
            </a:r>
            <a:endParaRPr lang="de-DE" sz="1800" dirty="0">
              <a:sym typeface="+mn-lt"/>
            </a:endParaRPr>
          </a:p>
        </p:txBody>
      </p:sp>
      <p:sp>
        <p:nvSpPr>
          <p:cNvPr id="28" name="Text Placeholder 2"/>
          <p:cNvSpPr>
            <a:spLocks noGrp="1"/>
          </p:cNvSpPr>
          <p:nvPr/>
        </p:nvSpPr>
        <p:spPr bwMode="auto">
          <a:xfrm>
            <a:off x="4500563" y="1926687"/>
            <a:ext cx="4014788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3333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dirty="0" smtClean="0">
                <a:solidFill>
                  <a:schemeClr val="accent6"/>
                </a:solidFill>
                <a:sym typeface="+mn-lt"/>
              </a:rPr>
              <a:t>“Spoiled Child Strategy”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ym typeface="+mn-lt"/>
              </a:rPr>
              <a:t>Drop uninteresting stuff and let Daddy clean up.</a:t>
            </a:r>
            <a:endParaRPr lang="de-DE" sz="1800" dirty="0"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Destructors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38803"/>
            <a:ext cx="2057400" cy="404490"/>
          </a:xfrm>
        </p:spPr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4500563" y="2799220"/>
            <a:ext cx="4014788" cy="3148157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class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 public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(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s)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    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mem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= new double[s];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 }</a:t>
            </a:r>
            <a:endParaRPr lang="en-US" sz="1600" dirty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double[]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mem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}</a:t>
            </a:r>
            <a:endParaRPr lang="de-DE" sz="1600" dirty="0">
              <a:latin typeface="Consolas" panose="020B0609020204030204" pitchFamily="49" charset="0"/>
              <a:sym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4500563" y="1399305"/>
            <a:ext cx="4014788" cy="344488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34925" rIns="5715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7" name="Text Placeholder 2"/>
          <p:cNvSpPr>
            <a:spLocks noGrp="1"/>
          </p:cNvSpPr>
          <p:nvPr/>
        </p:nvSpPr>
        <p:spPr bwMode="auto">
          <a:xfrm>
            <a:off x="652463" y="2799221"/>
            <a:ext cx="3816350" cy="3148156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66675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struct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(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s)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: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pMem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(new double[s])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{}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~</a:t>
            </a:r>
            <a:r>
              <a:rPr lang="en-US" sz="1600" dirty="0" err="1" smtClean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()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    delete [] </a:t>
            </a:r>
            <a:r>
              <a:rPr lang="en-US" sz="1600" dirty="0" err="1" smtClean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pMem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  <a:sym typeface="+mn-lt"/>
              </a:rPr>
              <a:t>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private: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double*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pMem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;</a:t>
            </a:r>
            <a:endParaRPr lang="en-US" sz="16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};</a:t>
            </a:r>
            <a:endParaRPr lang="de-DE" sz="1600" dirty="0">
              <a:latin typeface="Consolas" panose="020B0609020204030204" pitchFamily="49" charset="0"/>
              <a:sym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/>
        </p:nvSpPr>
        <p:spPr bwMode="gray">
          <a:xfrm>
            <a:off x="628650" y="1399305"/>
            <a:ext cx="3840163" cy="344488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34925" rIns="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5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19"/>
    </mc:Choice>
    <mc:Fallback xmlns="">
      <p:transition spd="slow" advTm="8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Destructors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0710"/>
            <a:ext cx="7886700" cy="1301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“My favorite feature of C++ is </a:t>
            </a:r>
            <a:r>
              <a:rPr lang="en-US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}</a:t>
            </a:r>
            <a:r>
              <a:rPr lang="en-US" dirty="0" smtClean="0"/>
              <a:t>”             </a:t>
            </a:r>
            <a:r>
              <a:rPr lang="de-DE" sz="1800" dirty="0" smtClean="0"/>
              <a:t>– Herb Sutter</a:t>
            </a:r>
            <a:endParaRPr lang="de-DE" dirty="0"/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4500563" y="2501982"/>
            <a:ext cx="4047982" cy="2795492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void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aMethod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MyType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t = new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MyType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(1);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// …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4500563" y="2005155"/>
            <a:ext cx="4047982" cy="375187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158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7" name="Text Placeholder 2"/>
          <p:cNvSpPr>
            <a:spLocks noGrp="1"/>
          </p:cNvSpPr>
          <p:nvPr/>
        </p:nvSpPr>
        <p:spPr bwMode="auto">
          <a:xfrm>
            <a:off x="628649" y="2501982"/>
            <a:ext cx="3840163" cy="2795492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42863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void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a_function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MyType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t{1};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// …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 </a:t>
            </a:r>
          </a:p>
        </p:txBody>
      </p:sp>
      <p:sp>
        <p:nvSpPr>
          <p:cNvPr id="8" name="Text Placeholder 2"/>
          <p:cNvSpPr>
            <a:spLocks noGrp="1"/>
          </p:cNvSpPr>
          <p:nvPr/>
        </p:nvSpPr>
        <p:spPr bwMode="gray">
          <a:xfrm>
            <a:off x="628651" y="2005155"/>
            <a:ext cx="3838718" cy="375187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53184" y="4152241"/>
            <a:ext cx="221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MyType</a:t>
            </a:r>
            <a:r>
              <a:rPr lang="en-US" dirty="0" smtClean="0">
                <a:solidFill>
                  <a:schemeClr val="accent6"/>
                </a:solidFill>
              </a:rPr>
              <a:t>::~</a:t>
            </a:r>
            <a:r>
              <a:rPr lang="en-US" dirty="0" err="1" smtClean="0">
                <a:solidFill>
                  <a:schemeClr val="accent6"/>
                </a:solidFill>
              </a:rPr>
              <a:t>MyType</a:t>
            </a:r>
            <a:r>
              <a:rPr lang="en-US" dirty="0" smtClean="0">
                <a:solidFill>
                  <a:schemeClr val="accent6"/>
                </a:solidFill>
              </a:rPr>
              <a:t>()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called here!</a:t>
            </a:r>
            <a:endParaRPr lang="de-DE" dirty="0">
              <a:solidFill>
                <a:schemeClr val="accent6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97527" y="3514017"/>
            <a:ext cx="928255" cy="638224"/>
          </a:xfrm>
          <a:prstGeom prst="line">
            <a:avLst/>
          </a:prstGeom>
          <a:ln>
            <a:prstDash val="solid"/>
            <a:headEnd type="triangle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90197" y="5372482"/>
            <a:ext cx="4610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one of C++ most powerful features!</a:t>
            </a:r>
            <a:endParaRPr lang="de-DE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86626" y="4056302"/>
            <a:ext cx="346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gc</a:t>
            </a:r>
            <a:r>
              <a:rPr lang="en-US" dirty="0" smtClean="0">
                <a:solidFill>
                  <a:schemeClr val="accent6"/>
                </a:solidFill>
              </a:rPr>
              <a:t> will later mark </a:t>
            </a:r>
            <a:r>
              <a:rPr lang="en-US" dirty="0" err="1" smtClean="0">
                <a:solidFill>
                  <a:schemeClr val="accent6"/>
                </a:solidFill>
              </a:rPr>
              <a:t>mt</a:t>
            </a:r>
            <a:r>
              <a:rPr lang="en-US" dirty="0" smtClean="0">
                <a:solidFill>
                  <a:schemeClr val="accent6"/>
                </a:solidFill>
              </a:rPr>
              <a:t> dead, and free it for you</a:t>
            </a:r>
            <a:endParaRPr lang="de-DE" dirty="0">
              <a:solidFill>
                <a:schemeClr val="accent6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06268" y="3438446"/>
            <a:ext cx="1081914" cy="617856"/>
          </a:xfrm>
          <a:prstGeom prst="line">
            <a:avLst/>
          </a:prstGeom>
          <a:ln>
            <a:prstDash val="solid"/>
            <a:headEnd type="triangle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6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55"/>
    </mc:Choice>
    <mc:Fallback xmlns="">
      <p:transition spd="slow" advTm="17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/>
        </p:nvSpPr>
        <p:spPr bwMode="auto">
          <a:xfrm>
            <a:off x="652463" y="1884823"/>
            <a:ext cx="3988118" cy="3631913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66675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struct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(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s)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 :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pMem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  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std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::</a:t>
            </a:r>
            <a:r>
              <a:rPr lang="en-US" sz="1600" b="1" dirty="0" err="1">
                <a:latin typeface="Consolas" panose="020B0609020204030204" pitchFamily="49" charset="0"/>
                <a:sym typeface="+mn-lt"/>
              </a:rPr>
              <a:t>make_unique</a:t>
            </a:r>
            <a:r>
              <a:rPr lang="en-US" sz="1600" b="1" dirty="0">
                <a:latin typeface="Consolas" panose="020B0609020204030204" pitchFamily="49" charset="0"/>
                <a:sym typeface="+mn-lt"/>
              </a:rPr>
              <a:t>&lt;double[]&gt;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(s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 )</a:t>
            </a:r>
            <a:endParaRPr lang="en-US" sz="1600" dirty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{}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sym typeface="+mn-lt"/>
              </a:rPr>
              <a:t>//~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sym typeface="+mn-lt"/>
              </a:rPr>
              <a:t>MyType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sym typeface="+mn-lt"/>
              </a:rPr>
              <a:t>() = default;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private: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  </a:t>
            </a:r>
            <a:r>
              <a:rPr lang="en-US" sz="1600" b="1" dirty="0" err="1">
                <a:latin typeface="Consolas" panose="020B0609020204030204" pitchFamily="49" charset="0"/>
                <a:sym typeface="+mn-lt"/>
              </a:rPr>
              <a:t>std</a:t>
            </a:r>
            <a:r>
              <a:rPr lang="en-US" sz="1600" b="1" dirty="0">
                <a:latin typeface="Consolas" panose="020B0609020204030204" pitchFamily="49" charset="0"/>
                <a:sym typeface="+mn-lt"/>
              </a:rPr>
              <a:t>::</a:t>
            </a:r>
            <a:r>
              <a:rPr lang="en-US" sz="1600" b="1" dirty="0" err="1">
                <a:latin typeface="Consolas" panose="020B0609020204030204" pitchFamily="49" charset="0"/>
                <a:sym typeface="+mn-lt"/>
              </a:rPr>
              <a:t>unique_ptr</a:t>
            </a:r>
            <a:r>
              <a:rPr lang="en-US" sz="1600" b="1" dirty="0">
                <a:latin typeface="Consolas" panose="020B0609020204030204" pitchFamily="49" charset="0"/>
                <a:sym typeface="+mn-lt"/>
              </a:rPr>
              <a:t>&lt;double[]&gt; </a:t>
            </a:r>
            <a:r>
              <a:rPr lang="en-US" sz="1600" dirty="0" err="1">
                <a:latin typeface="Consolas" panose="020B0609020204030204" pitchFamily="49" charset="0"/>
                <a:sym typeface="+mn-lt"/>
              </a:rPr>
              <a:t>pMem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};</a:t>
            </a:r>
            <a:endParaRPr lang="de-DE" sz="1600" dirty="0">
              <a:latin typeface="Consolas" panose="020B0609020204030204" pitchFamily="49" charset="0"/>
              <a:sym typeface="+mn-lt"/>
            </a:endParaRPr>
          </a:p>
        </p:txBody>
      </p:sp>
      <p:sp>
        <p:nvSpPr>
          <p:cNvPr id="19" name="Text Placeholder 2"/>
          <p:cNvSpPr>
            <a:spLocks noGrp="1"/>
          </p:cNvSpPr>
          <p:nvPr/>
        </p:nvSpPr>
        <p:spPr bwMode="gray">
          <a:xfrm>
            <a:off x="628650" y="1399305"/>
            <a:ext cx="4011931" cy="344488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34925" rIns="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RAII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86392" y="3799434"/>
            <a:ext cx="256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Compiler generated</a:t>
            </a:r>
          </a:p>
          <a:p>
            <a:r>
              <a:rPr lang="en-US" sz="1600" dirty="0" smtClean="0">
                <a:solidFill>
                  <a:schemeClr val="accent6"/>
                </a:solidFill>
              </a:rPr>
              <a:t>deterministic clean up code. 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R</a:t>
            </a:r>
            <a:r>
              <a:rPr lang="en-US" sz="1600" dirty="0" smtClean="0">
                <a:solidFill>
                  <a:schemeClr val="accent6"/>
                </a:solidFill>
              </a:rPr>
              <a:t>esource released here!</a:t>
            </a:r>
            <a:endParaRPr lang="de-DE" sz="16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9114" y="1884823"/>
            <a:ext cx="2979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</a:t>
            </a:r>
            <a:r>
              <a:rPr lang="en-US" sz="2400" dirty="0" smtClean="0"/>
              <a:t>esource </a:t>
            </a:r>
            <a:r>
              <a:rPr lang="en-US" sz="2400" b="1" dirty="0" smtClean="0"/>
              <a:t>A</a:t>
            </a:r>
            <a:r>
              <a:rPr lang="en-US" sz="2400" dirty="0" smtClean="0"/>
              <a:t>cquisition </a:t>
            </a:r>
          </a:p>
          <a:p>
            <a:r>
              <a:rPr lang="en-US" sz="2400" b="1" dirty="0" smtClean="0"/>
              <a:t>I</a:t>
            </a:r>
            <a:r>
              <a:rPr lang="en-US" sz="2400" dirty="0" smtClean="0"/>
              <a:t>s </a:t>
            </a:r>
            <a:r>
              <a:rPr lang="en-US" sz="2400" b="1" dirty="0" smtClean="0"/>
              <a:t>I</a:t>
            </a:r>
            <a:r>
              <a:rPr lang="en-US" sz="2400" dirty="0" smtClean="0"/>
              <a:t>nitialization</a:t>
            </a:r>
            <a:endParaRPr lang="de-DE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4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67"/>
    </mc:Choice>
    <mc:Fallback xmlns="">
      <p:transition spd="slow" advTm="5676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Non-Memory Resources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4500563" y="3211514"/>
            <a:ext cx="4014788" cy="2553855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</a:t>
            </a:r>
            <a:endParaRPr lang="en-US" sz="14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try 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  </a:t>
            </a:r>
            <a:r>
              <a:rPr lang="en-US" sz="1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FileReader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</a:t>
            </a:r>
            <a:r>
              <a:rPr lang="en-US" sz="1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r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 </a:t>
            </a:r>
            <a:endParaRPr lang="en-US" sz="14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        new </a:t>
            </a:r>
            <a:r>
              <a:rPr lang="en-US" sz="1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FileReader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(path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    line =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</a:t>
            </a:r>
            <a:r>
              <a:rPr lang="en-US" sz="1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r.readLine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} //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</a:t>
            </a:r>
            <a:r>
              <a:rPr lang="en-US" sz="1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r.close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 will be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called</a:t>
            </a:r>
            <a:endParaRPr lang="en-US" sz="14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 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through </a:t>
            </a:r>
            <a:r>
              <a:rPr lang="en-US" sz="1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AutoClosable</a:t>
            </a:r>
            <a:endParaRPr lang="en-US" sz="14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}</a:t>
            </a: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4500563" y="1828800"/>
            <a:ext cx="4014788" cy="344488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34925" rIns="5715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7" name="Text Placeholder 2"/>
          <p:cNvSpPr>
            <a:spLocks noGrp="1"/>
          </p:cNvSpPr>
          <p:nvPr/>
        </p:nvSpPr>
        <p:spPr bwMode="auto">
          <a:xfrm>
            <a:off x="628650" y="3211514"/>
            <a:ext cx="3840163" cy="2553855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66675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ifstream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is{path};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getline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(is, line);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 // file gets closed here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lock_guard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mutex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    synchronized{</a:t>
            </a:r>
            <a:r>
              <a:rPr lang="en-US" sz="14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g_mx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// …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 //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mutex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4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g_mx</a:t>
            </a:r>
            <a:r>
              <a:rPr lang="en-US" sz="14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gets unlocked here</a:t>
            </a:r>
          </a:p>
        </p:txBody>
      </p:sp>
      <p:sp>
        <p:nvSpPr>
          <p:cNvPr id="8" name="Text Placeholder 2"/>
          <p:cNvSpPr>
            <a:spLocks noGrp="1"/>
          </p:cNvSpPr>
          <p:nvPr/>
        </p:nvSpPr>
        <p:spPr bwMode="gray">
          <a:xfrm>
            <a:off x="628650" y="1828800"/>
            <a:ext cx="3840163" cy="344488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34925" rIns="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auto">
          <a:xfrm>
            <a:off x="628650" y="2360613"/>
            <a:ext cx="3840163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92075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ym typeface="+mn-lt"/>
              </a:rPr>
              <a:t>W</a:t>
            </a:r>
            <a:r>
              <a:rPr lang="en-US" sz="1800" dirty="0" smtClean="0">
                <a:sym typeface="+mn-lt"/>
              </a:rPr>
              <a:t>orks uniformly for all resources – files, DB-connections, </a:t>
            </a:r>
            <a:r>
              <a:rPr lang="en-US" sz="1800" dirty="0" err="1" smtClean="0">
                <a:sym typeface="+mn-lt"/>
              </a:rPr>
              <a:t>mutexs</a:t>
            </a:r>
            <a:r>
              <a:rPr lang="en-US" sz="1800" dirty="0" smtClean="0">
                <a:sym typeface="+mn-lt"/>
              </a:rPr>
              <a:t>, …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ym typeface="+mn-lt"/>
              </a:rPr>
              <a:t>	</a:t>
            </a:r>
            <a:endParaRPr lang="de-DE" sz="1800" dirty="0">
              <a:sym typeface="+mn-lt"/>
            </a:endParaRPr>
          </a:p>
        </p:txBody>
      </p:sp>
      <p:sp>
        <p:nvSpPr>
          <p:cNvPr id="13" name="Text Placeholder 2"/>
          <p:cNvSpPr>
            <a:spLocks noGrp="1"/>
          </p:cNvSpPr>
          <p:nvPr/>
        </p:nvSpPr>
        <p:spPr bwMode="auto">
          <a:xfrm>
            <a:off x="4500563" y="2360613"/>
            <a:ext cx="4014788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3333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ym typeface="+mn-lt"/>
              </a:rPr>
              <a:t>M</a:t>
            </a:r>
            <a:r>
              <a:rPr lang="en-US" sz="1800" dirty="0" smtClean="0">
                <a:sym typeface="+mn-lt"/>
              </a:rPr>
              <a:t>anual handling – either: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ym typeface="+mn-lt"/>
              </a:rPr>
              <a:t>finally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ym typeface="+mn-lt"/>
              </a:rPr>
              <a:t>try-with-resource</a:t>
            </a:r>
            <a:endParaRPr lang="de-DE" sz="1800" dirty="0"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1190" y="3179262"/>
            <a:ext cx="2437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If user “forgets” to do this,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resources get leaked.</a:t>
            </a:r>
            <a:endParaRPr lang="de-DE" sz="1600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>
            <a:stCxn id="3" idx="1"/>
          </p:cNvCxnSpPr>
          <p:nvPr/>
        </p:nvCxnSpPr>
        <p:spPr>
          <a:xfrm flipH="1">
            <a:off x="5561970" y="3471650"/>
            <a:ext cx="559220" cy="2917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805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53"/>
    </mc:Choice>
    <mc:Fallback xmlns="">
      <p:transition spd="slow" advTm="11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Resourcefulness is infectious!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type that owns a resource becomes a resource</a:t>
            </a:r>
          </a:p>
          <a:p>
            <a:r>
              <a:rPr lang="en-US" dirty="0" smtClean="0"/>
              <a:t>C++ makes our lives easier: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914400" y="3291321"/>
            <a:ext cx="7600951" cy="2389044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struct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foobar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b="1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b="1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::vector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&lt;double&gt;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vec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b="1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b="1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800" b="1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ifstream</a:t>
            </a:r>
            <a:r>
              <a:rPr lang="en-US" sz="1800" b="1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is;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compiler generated code for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~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foobar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will invoke destructor of each member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};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1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505" y="13855"/>
            <a:ext cx="7886700" cy="1325563"/>
          </a:xfrm>
        </p:spPr>
        <p:txBody>
          <a:bodyPr/>
          <a:lstStyle/>
          <a:p>
            <a:r>
              <a:rPr lang="en-US" dirty="0" smtClean="0"/>
              <a:t>What about Object Types?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795" y="1811770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Instances outlive scope they are created in</a:t>
            </a:r>
          </a:p>
          <a:p>
            <a:r>
              <a:rPr lang="en-US" sz="2400" dirty="0" smtClean="0"/>
              <a:t>Instances referenced by many other objects</a:t>
            </a:r>
          </a:p>
          <a:p>
            <a:r>
              <a:rPr lang="en-US" sz="2400" dirty="0" smtClean="0"/>
              <a:t>Containers (such as </a:t>
            </a:r>
            <a:r>
              <a:rPr lang="en-US" sz="2400" dirty="0" err="1" smtClean="0">
                <a:latin typeface="Miriam Fixed" panose="020B0509050101010101" pitchFamily="49" charset="-79"/>
                <a:cs typeface="Miriam Fixed" panose="020B0509050101010101" pitchFamily="49" charset="-79"/>
              </a:rPr>
              <a:t>std</a:t>
            </a:r>
            <a:r>
              <a:rPr lang="en-US" sz="2400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::vector</a:t>
            </a:r>
            <a:r>
              <a:rPr lang="en-US" sz="2400" dirty="0" smtClean="0"/>
              <a:t>) must store pointers to instances due to polymorphism.</a:t>
            </a:r>
          </a:p>
          <a:p>
            <a:pPr marL="0" indent="0">
              <a:buNone/>
            </a:pPr>
            <a:endParaRPr lang="en-US" sz="24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“</a:t>
            </a:r>
            <a:r>
              <a:rPr lang="en-US" sz="2400" b="1" i="1" dirty="0" smtClean="0"/>
              <a:t>Pointer graph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8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Pointers to the Rescue!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628649" y="1812145"/>
            <a:ext cx="7886701" cy="4367150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u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sing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WidgetPtr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=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shared_ptr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&lt;Widget&gt;;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void Foo()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::vector&lt;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WidgetPtr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&gt; widgets;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WidgetPtr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button=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make_shared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&lt;Button&gt;(“OK”);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	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widgets.emplace_back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(button);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Draw(widgets);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628650" y="1298574"/>
            <a:ext cx="7886701" cy="377839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158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302" y="3286466"/>
            <a:ext cx="15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RefCnt</a:t>
            </a:r>
            <a:r>
              <a:rPr lang="en-US" dirty="0" smtClean="0">
                <a:solidFill>
                  <a:schemeClr val="accent2"/>
                </a:solidFill>
              </a:rPr>
              <a:t> == 1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49386" y="3258397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44982" y="4077095"/>
            <a:ext cx="509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copy </a:t>
            </a:r>
            <a:r>
              <a:rPr lang="en-US" dirty="0" err="1" smtClean="0">
                <a:solidFill>
                  <a:schemeClr val="accent2"/>
                </a:solidFill>
              </a:rPr>
              <a:t>ctor</a:t>
            </a:r>
            <a:r>
              <a:rPr lang="en-US" dirty="0" smtClean="0">
                <a:solidFill>
                  <a:schemeClr val="accent2"/>
                </a:solidFill>
              </a:rPr>
              <a:t> of </a:t>
            </a:r>
            <a:r>
              <a:rPr lang="en-US" dirty="0" err="1" smtClean="0">
                <a:solidFill>
                  <a:schemeClr val="accent2"/>
                </a:solidFill>
              </a:rPr>
              <a:t>shared_ptr</a:t>
            </a:r>
            <a:r>
              <a:rPr lang="en-US" dirty="0" smtClean="0">
                <a:solidFill>
                  <a:schemeClr val="accent2"/>
                </a:solidFill>
              </a:rPr>
              <a:t> increments </a:t>
            </a:r>
            <a:r>
              <a:rPr lang="en-US" dirty="0" err="1" smtClean="0">
                <a:solidFill>
                  <a:schemeClr val="accent2"/>
                </a:solidFill>
              </a:rPr>
              <a:t>RefCnt</a:t>
            </a:r>
            <a:r>
              <a:rPr lang="en-US" dirty="0" smtClean="0">
                <a:solidFill>
                  <a:schemeClr val="accent2"/>
                </a:solidFill>
              </a:rPr>
              <a:t> == 2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449386" y="4049026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2582" y="4650374"/>
            <a:ext cx="525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destructor of </a:t>
            </a:r>
            <a:r>
              <a:rPr lang="en-US" dirty="0" err="1" smtClean="0">
                <a:solidFill>
                  <a:schemeClr val="accent2"/>
                </a:solidFill>
              </a:rPr>
              <a:t>shared_ptr</a:t>
            </a:r>
            <a:r>
              <a:rPr lang="en-US" dirty="0" smtClean="0">
                <a:solidFill>
                  <a:schemeClr val="accent2"/>
                </a:solidFill>
              </a:rPr>
              <a:t> decrements </a:t>
            </a:r>
            <a:r>
              <a:rPr lang="en-US" dirty="0" err="1" smtClean="0">
                <a:solidFill>
                  <a:schemeClr val="accent2"/>
                </a:solidFill>
              </a:rPr>
              <a:t>RefCnt</a:t>
            </a:r>
            <a:r>
              <a:rPr lang="en-US" dirty="0" smtClean="0">
                <a:solidFill>
                  <a:schemeClr val="accent2"/>
                </a:solidFill>
              </a:rPr>
              <a:t> == 1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49386" y="4622305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92582" y="5502736"/>
            <a:ext cx="525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destructor of </a:t>
            </a:r>
            <a:r>
              <a:rPr lang="en-US" dirty="0" err="1" smtClean="0">
                <a:solidFill>
                  <a:schemeClr val="accent2"/>
                </a:solidFill>
              </a:rPr>
              <a:t>shared_ptr</a:t>
            </a:r>
            <a:r>
              <a:rPr lang="en-US" dirty="0" smtClean="0">
                <a:solidFill>
                  <a:schemeClr val="accent2"/>
                </a:solidFill>
              </a:rPr>
              <a:t> decrements </a:t>
            </a:r>
            <a:r>
              <a:rPr lang="en-US" dirty="0" err="1" smtClean="0">
                <a:solidFill>
                  <a:schemeClr val="accent2"/>
                </a:solidFill>
              </a:rPr>
              <a:t>RefCnt</a:t>
            </a:r>
            <a:r>
              <a:rPr lang="en-US" dirty="0" smtClean="0">
                <a:solidFill>
                  <a:schemeClr val="accent2"/>
                </a:solidFill>
              </a:rPr>
              <a:t> == 0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Button is destroyed here!</a:t>
            </a:r>
            <a:endParaRPr lang="de-DE" dirty="0">
              <a:solidFill>
                <a:schemeClr val="accent2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449386" y="5474667"/>
            <a:ext cx="6793914" cy="368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84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55"/>
    </mc:Choice>
    <mc:Fallback xmlns="">
      <p:transition spd="slow" advTm="17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Expressing Ownership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628649" y="1812145"/>
            <a:ext cx="7886701" cy="4367150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</a:t>
            </a: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truct MyObject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</a:t>
            </a:r>
            <a:r>
              <a:rPr lang="de-DE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D</a:t>
            </a: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oes not increment RefCnt,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// i.e., MyObject does „not own“ the parent object.</a:t>
            </a:r>
            <a:endParaRPr lang="de-DE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std::weak_ptr&lt;MyObject&gt; parent;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b="1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de-DE" sz="1800" b="1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FooBar instances are „shared“ among instances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// of MyObject.</a:t>
            </a:r>
            <a:endParaRPr lang="de-DE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std::vector&lt;std::shared_ptr&lt;FooBar&gt;&gt; vecfoobar;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p</a:t>
            </a: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rivate: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// Exclusively owned by MyObject. Will be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r>
              <a:rPr lang="de-DE" sz="1800" dirty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destroyed </a:t>
            </a:r>
            <a:r>
              <a:rPr lang="de-DE" sz="1800" dirty="0" smtClean="0">
                <a:solidFill>
                  <a:schemeClr val="accent6"/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by (compiler generated) ~MyObject().</a:t>
            </a:r>
            <a:endParaRPr lang="de-DE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std::unique_ptr&lt;Implementation&gt; m_pimpl;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628650" y="1298574"/>
            <a:ext cx="7886701" cy="377839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158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24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9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55"/>
    </mc:Choice>
    <mc:Fallback xmlns="">
      <p:transition spd="slow" advTm="17815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Deterministic Smart Pointers</a:t>
            </a:r>
            <a:br>
              <a:rPr lang="en-US" dirty="0" smtClean="0"/>
            </a:br>
            <a:r>
              <a:rPr lang="en-US" dirty="0" smtClean="0"/>
              <a:t>vs Garbage Collector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628649" y="1902828"/>
            <a:ext cx="7886701" cy="2910995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44450" rIns="0" bIns="444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WeakReference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&lt;Shape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&gt;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wr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=new </a:t>
            </a:r>
            <a:r>
              <a:rPr lang="en-US" sz="1800" dirty="0" err="1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WeakReference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&lt;Shape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&gt;(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selectedObject.Shapes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().Item(1);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similar to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weak_ptr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in C++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selectedObject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-&gt;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MaintainShapes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may destroy shapes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Shape shape=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wr.get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</a:t>
            </a:r>
            <a:endParaRPr lang="en-US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if 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shape!=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null)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shape.DrawOutline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628650" y="1389258"/>
            <a:ext cx="7886701" cy="377839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1588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4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6835" y="3646225"/>
            <a:ext cx="354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What does that even mean in Java 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14795" y="4836495"/>
            <a:ext cx="7886700" cy="145508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Object lifetime is part of application logic, garbage collection is </a:t>
            </a:r>
            <a:r>
              <a:rPr lang="en-US" sz="2000" b="1" dirty="0" smtClean="0"/>
              <a:t>not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Destruction is more than just releasing resources:</a:t>
            </a:r>
            <a:br>
              <a:rPr lang="en-US" sz="2000" dirty="0" smtClean="0"/>
            </a:br>
            <a:r>
              <a:rPr lang="en-US" sz="2000" dirty="0" smtClean="0"/>
              <a:t>Semantically, object no longer exists.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4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55"/>
    </mc:Choice>
    <mc:Fallback xmlns="">
      <p:transition spd="slow" advTm="17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540357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3: Memory management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182543"/>
            <a:ext cx="4348529" cy="4525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“</a:t>
            </a:r>
            <a:r>
              <a:rPr lang="en-US" sz="1400" b="1" dirty="0" smtClean="0"/>
              <a:t>C++ </a:t>
            </a:r>
            <a:r>
              <a:rPr lang="en-US" sz="1400" dirty="0" smtClean="0"/>
              <a:t>code  is full of calls to </a:t>
            </a:r>
            <a:r>
              <a:rPr lang="en-US" sz="1400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new</a:t>
            </a:r>
            <a:r>
              <a:rPr lang="en-US" sz="1400" dirty="0" smtClean="0"/>
              <a:t> and </a:t>
            </a:r>
            <a:r>
              <a:rPr lang="en-US" sz="1400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delete</a:t>
            </a:r>
            <a:r>
              <a:rPr lang="en-US" sz="1400" dirty="0" smtClean="0"/>
              <a:t>”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	   “Programs written in </a:t>
            </a:r>
            <a:r>
              <a:rPr lang="en-US" sz="1400" b="1" dirty="0" smtClean="0"/>
              <a:t>C++ </a:t>
            </a:r>
            <a:r>
              <a:rPr lang="en-US" sz="1400" dirty="0" smtClean="0"/>
              <a:t>suffer from memory leaks, double deallocation, and dangling pointers”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“Object oriented programming languages pretty much</a:t>
            </a:r>
            <a:br>
              <a:rPr lang="en-US" sz="1400" dirty="0" smtClean="0"/>
            </a:br>
            <a:r>
              <a:rPr lang="en-US" sz="1400" dirty="0" smtClean="0"/>
              <a:t>                    require a garbage collector”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988560" y="2099413"/>
            <a:ext cx="3779519" cy="3976267"/>
          </a:xfrm>
          <a:prstGeom prst="rect">
            <a:avLst/>
          </a:prstGeom>
        </p:spPr>
        <p:txBody>
          <a:bodyPr vert="horz" lIns="64291" tIns="32146" rIns="64291" bIns="32146" rtlCol="0">
            <a:normAutofit/>
          </a:bodyPr>
          <a:lstStyle>
            <a:lvl1pPr marL="241093" indent="-241093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368" indent="-200911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64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5101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6558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8015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947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0930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2387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No need to use </a:t>
            </a:r>
            <a:r>
              <a:rPr lang="en-US" sz="2000" dirty="0" smtClean="0">
                <a:solidFill>
                  <a:srgbClr val="92D050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 smtClean="0">
                <a:solidFill>
                  <a:srgbClr val="92D050"/>
                </a:solidFill>
              </a:rPr>
              <a:t>/</a:t>
            </a:r>
            <a:r>
              <a:rPr lang="en-US" sz="2000" dirty="0" smtClean="0">
                <a:solidFill>
                  <a:srgbClr val="92D050"/>
                </a:solidFill>
                <a:latin typeface="Consolas" panose="020B0609020204030204" pitchFamily="49" charset="0"/>
              </a:rPr>
              <a:t>delete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in </a:t>
            </a:r>
            <a:r>
              <a:rPr lang="en-US" sz="2000" b="1" dirty="0" smtClean="0">
                <a:solidFill>
                  <a:srgbClr val="92D050"/>
                </a:solidFill>
              </a:rPr>
              <a:t>C++</a:t>
            </a:r>
            <a:r>
              <a:rPr lang="en-US" sz="2000" dirty="0" smtClean="0">
                <a:solidFill>
                  <a:srgbClr val="92D050"/>
                </a:solidFill>
              </a:rPr>
              <a:t> </a:t>
            </a:r>
            <a:r>
              <a:rPr lang="en-US" sz="1600" dirty="0" smtClean="0">
                <a:solidFill>
                  <a:srgbClr val="92D050"/>
                </a:solidFill>
              </a:rPr>
              <a:t>(except </a:t>
            </a:r>
            <a:r>
              <a:rPr lang="de-DE" sz="1600" dirty="0" smtClean="0">
                <a:solidFill>
                  <a:srgbClr val="92D050"/>
                </a:solidFill>
              </a:rPr>
              <a:t>within ctors&amp;dtors).</a:t>
            </a:r>
            <a:endParaRPr lang="de-DE" sz="20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Scopes and smart pointers give</a:t>
            </a:r>
            <a:br>
              <a:rPr lang="en-US" sz="2000" dirty="0" smtClean="0">
                <a:solidFill>
                  <a:srgbClr val="92D050"/>
                </a:solidFill>
              </a:rPr>
            </a:br>
            <a:r>
              <a:rPr lang="en-US" sz="2000" dirty="0" smtClean="0">
                <a:solidFill>
                  <a:srgbClr val="92D050"/>
                </a:solidFill>
              </a:rPr>
              <a:t>us deterministic object life time, reducing the number of bugs.</a:t>
            </a:r>
            <a:endParaRPr lang="de-DE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de-DE" sz="1200" b="1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92D050"/>
                </a:solidFill>
              </a:rPr>
              <a:t>Use destructors as canonical mechanism for releasing memory and non-memory ressources immediately</a:t>
            </a:r>
            <a:r>
              <a:rPr lang="de-DE" sz="2000" dirty="0">
                <a:solidFill>
                  <a:srgbClr val="92D050"/>
                </a:solidFill>
              </a:rPr>
              <a:t>.</a:t>
            </a:r>
            <a:endParaRPr lang="en-US" sz="2000" dirty="0" smtClean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922207">
            <a:off x="183994" y="2843571"/>
            <a:ext cx="3696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Myth Busted!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5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860" y="1737437"/>
            <a:ext cx="7480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ea typeface="Arial Unicode MS" panose="020B0604020202020204" pitchFamily="34" charset="-128"/>
              </a:rPr>
              <a:t>1. Express programmer’s thoughts </a:t>
            </a:r>
            <a:r>
              <a:rPr kumimoji="1" lang="en-US" altLang="zh-CN" sz="2800" b="1" dirty="0" smtClean="0">
                <a:ea typeface="Arial Unicode MS" panose="020B0604020202020204" pitchFamily="34" charset="-128"/>
              </a:rPr>
              <a:t>fully &amp; clearly</a:t>
            </a:r>
            <a:endParaRPr kumimoji="1" lang="zh-CN" altLang="en-US" sz="2800" b="1" dirty="0">
              <a:ea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304" y="2672531"/>
            <a:ext cx="453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ea typeface="Arial Unicode MS" panose="020B0604020202020204" pitchFamily="34" charset="-128"/>
              </a:rPr>
              <a:t>2. Tell the machine what to do</a:t>
            </a:r>
            <a:endParaRPr kumimoji="1" lang="zh-CN" altLang="en-US" sz="2800" b="1" dirty="0">
              <a:ea typeface="Arial Unicode MS" panose="020B0604020202020204" pitchFamily="34" charset="-128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zh-CN" dirty="0" smtClean="0">
                <a:ea typeface="Arial Unicode MS" panose="020B0604020202020204" pitchFamily="34" charset="-128"/>
              </a:rPr>
              <a:t>Our objective</a:t>
            </a:r>
            <a:endParaRPr kumimoji="1" lang="zh-CN" altLang="en-US" dirty="0">
              <a:ea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0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6"/>
    </mc:Choice>
    <mc:Fallback xmlns="">
      <p:transition spd="slow" advTm="4001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540357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4: Robustness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542759"/>
            <a:ext cx="8228707" cy="4525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</a:t>
            </a:r>
            <a:r>
              <a:rPr lang="en-US" sz="2800" b="1" dirty="0" smtClean="0"/>
              <a:t>C++ </a:t>
            </a:r>
            <a:r>
              <a:rPr lang="en-US" sz="2800" dirty="0" smtClean="0"/>
              <a:t>is haunted by undefined behavior”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     “The (almost) completely prescribed behavior of the </a:t>
            </a:r>
            <a:r>
              <a:rPr lang="en-US" sz="2800" b="1" dirty="0" smtClean="0"/>
              <a:t>Java </a:t>
            </a:r>
            <a:r>
              <a:rPr lang="en-US" sz="2800" dirty="0" smtClean="0"/>
              <a:t>language and </a:t>
            </a:r>
            <a:r>
              <a:rPr lang="en-US" sz="2800" dirty="0" err="1" smtClean="0"/>
              <a:t>utils</a:t>
            </a:r>
            <a:r>
              <a:rPr lang="en-US" sz="2800" dirty="0" smtClean="0"/>
              <a:t> reduces the number of bugs in software”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arrow vs. Wide Contracts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auto">
          <a:xfrm>
            <a:off x="628650" y="3177448"/>
            <a:ext cx="3840163" cy="2909888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66675" tIns="65088" rIns="0" bIns="6508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void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set_date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 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,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mm,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dd</a:t>
            </a:r>
            <a:endParaRPr lang="en-US" sz="14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 year =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  month = mm;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  day =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dd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}</a:t>
            </a: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4500563" y="3177448"/>
            <a:ext cx="4014788" cy="2909888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65088" rIns="0" bIns="6508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void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set_date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 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,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mm,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dd</a:t>
            </a:r>
            <a:endParaRPr lang="en-US" sz="14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if(!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is_valid_date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(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, mm,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dd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)){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   throw 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std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::</a:t>
            </a:r>
            <a:r>
              <a:rPr lang="en-US" sz="1400" dirty="0" err="1" smtClean="0">
                <a:latin typeface="Consolas" panose="020B0609020204030204" pitchFamily="49" charset="0"/>
                <a:sym typeface="+mn-lt"/>
              </a:rPr>
              <a:t>invalid_argument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	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“Invalid Date”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   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year </a:t>
            </a:r>
            <a:r>
              <a:rPr lang="en-US" sz="1400" dirty="0">
                <a:latin typeface="Consolas" panose="020B0609020204030204" pitchFamily="49" charset="0"/>
                <a:sym typeface="+mn-lt"/>
              </a:rPr>
              <a:t>= </a:t>
            </a:r>
            <a:r>
              <a:rPr lang="en-US" sz="1400" dirty="0" err="1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400" dirty="0">
                <a:latin typeface="Consolas" panose="020B0609020204030204" pitchFamily="49" charset="0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month </a:t>
            </a:r>
            <a:r>
              <a:rPr lang="en-US" sz="1400" dirty="0">
                <a:latin typeface="Consolas" panose="020B0609020204030204" pitchFamily="49" charset="0"/>
                <a:sym typeface="+mn-lt"/>
              </a:rPr>
              <a:t>= mm;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   day </a:t>
            </a:r>
            <a:r>
              <a:rPr lang="en-US" sz="1400" dirty="0">
                <a:latin typeface="Consolas" panose="020B0609020204030204" pitchFamily="49" charset="0"/>
                <a:sym typeface="+mn-lt"/>
              </a:rPr>
              <a:t>= </a:t>
            </a:r>
            <a:r>
              <a:rPr lang="en-US" sz="1400" dirty="0" err="1">
                <a:latin typeface="Consolas" panose="020B0609020204030204" pitchFamily="49" charset="0"/>
                <a:sym typeface="+mn-lt"/>
              </a:rPr>
              <a:t>dd</a:t>
            </a:r>
            <a:r>
              <a:rPr lang="en-US" sz="1400" dirty="0">
                <a:latin typeface="Consolas" panose="020B0609020204030204" pitchFamily="49" charset="0"/>
                <a:sym typeface="+mn-lt"/>
              </a:rPr>
              <a:t>;</a:t>
            </a:r>
            <a:endParaRPr lang="en-US" sz="14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latin typeface="Consolas" panose="020B0609020204030204" pitchFamily="49" charset="0"/>
                <a:sym typeface="+mn-lt"/>
              </a:rPr>
              <a:t>}</a:t>
            </a:r>
          </a:p>
        </p:txBody>
      </p:sp>
      <p:sp>
        <p:nvSpPr>
          <p:cNvPr id="10" name="Text Placeholder 2"/>
          <p:cNvSpPr>
            <a:spLocks noGrp="1"/>
          </p:cNvSpPr>
          <p:nvPr/>
        </p:nvSpPr>
        <p:spPr bwMode="gray">
          <a:xfrm>
            <a:off x="628650" y="1648685"/>
            <a:ext cx="3840163" cy="344488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34925" rIns="1905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N</a:t>
            </a:r>
            <a:r>
              <a:rPr lang="en-US" sz="1800" dirty="0" smtClean="0">
                <a:solidFill>
                  <a:schemeClr val="bg1"/>
                </a:solidFill>
              </a:rPr>
              <a:t>arrow contract</a:t>
            </a:r>
            <a:endParaRPr lang="de-DE" sz="1800" dirty="0" smtClean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/>
        </p:nvSpPr>
        <p:spPr bwMode="gray">
          <a:xfrm>
            <a:off x="4500563" y="1648685"/>
            <a:ext cx="4014788" cy="344488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34925" rIns="3810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Wide contract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2001110"/>
            <a:ext cx="3840163" cy="1176338"/>
          </a:xfrm>
        </p:spPr>
        <p:txBody>
          <a:bodyPr>
            <a:normAutofit/>
          </a:bodyPr>
          <a:lstStyle/>
          <a:p>
            <a:r>
              <a:rPr lang="en-US" sz="1900" dirty="0" smtClean="0"/>
              <a:t>(Narrow) preconditions</a:t>
            </a:r>
          </a:p>
          <a:p>
            <a:r>
              <a:rPr lang="en-US" sz="1900" dirty="0" smtClean="0"/>
              <a:t>Undefined/unspecified behavior if preconditions do not hold</a:t>
            </a:r>
            <a:endParaRPr lang="de-DE" sz="19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59300" y="2001110"/>
            <a:ext cx="3956050" cy="117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No preconditions</a:t>
            </a:r>
          </a:p>
          <a:p>
            <a:r>
              <a:rPr lang="en-US" sz="1900" dirty="0"/>
              <a:t>S</a:t>
            </a:r>
            <a:r>
              <a:rPr lang="en-US" sz="1900" dirty="0" smtClean="0"/>
              <a:t>pecified behavior for all inputs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sz="1500" dirty="0" smtClean="0"/>
              <a:t>All inputs are valid!</a:t>
            </a:r>
            <a:endParaRPr lang="de-DE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8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24"/>
    </mc:Choice>
    <mc:Fallback xmlns="">
      <p:transition spd="slow" advTm="7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Java Way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542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Wide </a:t>
            </a:r>
            <a:r>
              <a:rPr lang="en-US" sz="2400" dirty="0"/>
              <a:t>contracts force us to </a:t>
            </a:r>
          </a:p>
          <a:p>
            <a:pPr lvl="1"/>
            <a:r>
              <a:rPr lang="en-US" sz="2000" dirty="0" smtClean="0"/>
              <a:t>Define </a:t>
            </a:r>
            <a:r>
              <a:rPr lang="en-US" sz="2000" dirty="0"/>
              <a:t>behavior that should never occur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ocument </a:t>
            </a:r>
            <a:r>
              <a:rPr lang="en-US" sz="2000" dirty="0"/>
              <a:t>this </a:t>
            </a:r>
            <a:r>
              <a:rPr lang="en-US" sz="2000" dirty="0" smtClean="0"/>
              <a:t>behavior</a:t>
            </a:r>
            <a:endParaRPr lang="en-US" sz="2000" dirty="0"/>
          </a:p>
          <a:p>
            <a:pPr lvl="1"/>
            <a:r>
              <a:rPr lang="en-US" sz="2000" dirty="0"/>
              <a:t>T</a:t>
            </a:r>
            <a:r>
              <a:rPr lang="en-US" sz="2000" dirty="0" smtClean="0"/>
              <a:t>est </a:t>
            </a:r>
            <a:r>
              <a:rPr lang="en-US" sz="2000" dirty="0"/>
              <a:t>questionable code </a:t>
            </a:r>
            <a:r>
              <a:rPr lang="en-US" sz="2000" dirty="0" smtClean="0"/>
              <a:t>paths</a:t>
            </a:r>
          </a:p>
          <a:p>
            <a:r>
              <a:rPr lang="en-US" sz="2400" dirty="0" smtClean="0"/>
              <a:t>Wide </a:t>
            </a:r>
            <a:r>
              <a:rPr lang="en-US" sz="2400" dirty="0"/>
              <a:t>contracts have costs</a:t>
            </a:r>
          </a:p>
          <a:p>
            <a:pPr lvl="1"/>
            <a:r>
              <a:rPr lang="en-US" sz="2000" dirty="0" smtClean="0"/>
              <a:t>More </a:t>
            </a:r>
            <a:r>
              <a:rPr lang="en-US" sz="2000" dirty="0"/>
              <a:t>code (code size</a:t>
            </a:r>
            <a:r>
              <a:rPr lang="en-US" sz="2000" dirty="0" smtClean="0"/>
              <a:t>), more maintenance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ake </a:t>
            </a:r>
            <a:r>
              <a:rPr lang="en-US" sz="2400" dirty="0"/>
              <a:t>backward compatible extensions </a:t>
            </a:r>
            <a:r>
              <a:rPr lang="en-US" sz="2400" dirty="0" smtClean="0"/>
              <a:t>harder</a:t>
            </a:r>
            <a:endParaRPr lang="en-US" sz="2400" dirty="0"/>
          </a:p>
          <a:p>
            <a:r>
              <a:rPr lang="en-US" sz="2400" dirty="0"/>
              <a:t>Java usually prefers wide contracts</a:t>
            </a:r>
          </a:p>
          <a:p>
            <a:pPr lvl="1"/>
            <a:r>
              <a:rPr lang="en-US" sz="2000" dirty="0" err="1">
                <a:latin typeface="Miriam Fixed" panose="020B0509050101010101" pitchFamily="49" charset="-79"/>
                <a:cs typeface="Miriam Fixed" panose="020B0509050101010101" pitchFamily="49" charset="-79"/>
              </a:rPr>
              <a:t>ArrayIndexOutOfBoundsException</a:t>
            </a:r>
            <a:endParaRPr lang="en-US" sz="2000" dirty="0"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pPr lvl="1"/>
            <a:r>
              <a:rPr lang="en-US" sz="2000" dirty="0" err="1">
                <a:latin typeface="Miriam Fixed" panose="020B0509050101010101" pitchFamily="49" charset="-79"/>
                <a:cs typeface="Miriam Fixed" panose="020B0509050101010101" pitchFamily="49" charset="-79"/>
              </a:rPr>
              <a:t>NullPointerException</a:t>
            </a:r>
            <a:endParaRPr lang="en-US" sz="2000" dirty="0"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1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83"/>
    </mc:Choice>
    <mc:Fallback xmlns="">
      <p:transition spd="slow" advTm="157183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Offensive Programming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5288"/>
            <a:ext cx="7886700" cy="4351338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accent6"/>
                </a:solidFill>
              </a:rPr>
              <a:t>Strict </a:t>
            </a:r>
            <a:r>
              <a:rPr lang="en-US" sz="2600" b="1" dirty="0">
                <a:solidFill>
                  <a:schemeClr val="accent6"/>
                </a:solidFill>
              </a:rPr>
              <a:t>p</a:t>
            </a:r>
            <a:r>
              <a:rPr lang="en-US" sz="2600" b="1" dirty="0" smtClean="0">
                <a:solidFill>
                  <a:schemeClr val="accent6"/>
                </a:solidFill>
              </a:rPr>
              <a:t>reconditions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dirty="0" smtClean="0"/>
              <a:t>Define a narrow path of correctness.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b="1" dirty="0" smtClean="0">
                <a:solidFill>
                  <a:schemeClr val="accent2"/>
                </a:solidFill>
              </a:rPr>
              <a:t>Assert aggressively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dirty="0" smtClean="0"/>
              <a:t>Don’t let programmers get away with broken code.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b="1" dirty="0" smtClean="0">
                <a:solidFill>
                  <a:schemeClr val="accent1"/>
                </a:solidFill>
              </a:rPr>
              <a:t>Check every API call return status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dirty="0" smtClean="0"/>
              <a:t>Only handle errors that may legitimately occur.</a:t>
            </a:r>
            <a:br>
              <a:rPr lang="en-US" sz="2600" dirty="0" smtClean="0"/>
            </a:br>
            <a:r>
              <a:rPr lang="en-US" sz="2600" dirty="0" smtClean="0"/>
              <a:t>Assert that others do not happen.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19"/>
    </mc:Choice>
    <mc:Fallback xmlns="">
      <p:transition spd="slow" advTm="86419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Offensive Programming </a:t>
            </a:r>
            <a:br>
              <a:rPr lang="en-US" dirty="0" smtClean="0"/>
            </a:br>
            <a:r>
              <a:rPr lang="en-US" dirty="0" smtClean="0"/>
              <a:t>	- with Narrow Contracts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/>
        </p:nvSpPr>
        <p:spPr bwMode="gray">
          <a:xfrm>
            <a:off x="628649" y="1828800"/>
            <a:ext cx="4510128" cy="344488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34925" rIns="1905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N</a:t>
            </a:r>
            <a:r>
              <a:rPr lang="en-US" sz="1800" dirty="0" smtClean="0">
                <a:solidFill>
                  <a:schemeClr val="bg1"/>
                </a:solidFill>
              </a:rPr>
              <a:t>arrow contract</a:t>
            </a:r>
            <a:endParaRPr lang="de-DE" sz="1800" dirty="0" smtClean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49" y="2274347"/>
            <a:ext cx="3506788" cy="746125"/>
          </a:xfrm>
        </p:spPr>
        <p:txBody>
          <a:bodyPr>
            <a:noAutofit/>
          </a:bodyPr>
          <a:lstStyle/>
          <a:p>
            <a:r>
              <a:rPr lang="en-US" sz="1800" dirty="0" smtClean="0"/>
              <a:t>(Narrow) preconditions</a:t>
            </a:r>
          </a:p>
          <a:p>
            <a:r>
              <a:rPr lang="en-US" sz="1800" dirty="0"/>
              <a:t>U</a:t>
            </a:r>
            <a:r>
              <a:rPr lang="en-US" sz="1800" dirty="0" smtClean="0"/>
              <a:t>ndefined/unspecified behavior if preconditions do not hold</a:t>
            </a:r>
            <a:endParaRPr lang="de-DE" sz="18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58376" y="2667629"/>
            <a:ext cx="3665054" cy="3662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Asserting preconditions != </a:t>
            </a:r>
            <a:br>
              <a:rPr lang="en-US" sz="2400" dirty="0" smtClean="0"/>
            </a:br>
            <a:r>
              <a:rPr lang="en-US" sz="2400" dirty="0" smtClean="0"/>
              <a:t>widening contract</a:t>
            </a:r>
          </a:p>
          <a:p>
            <a:endParaRPr lang="en-US" sz="2000" dirty="0" smtClean="0"/>
          </a:p>
          <a:p>
            <a:pPr lvl="2"/>
            <a:endParaRPr lang="en-US" sz="1200" dirty="0" smtClean="0"/>
          </a:p>
        </p:txBody>
      </p:sp>
      <p:sp>
        <p:nvSpPr>
          <p:cNvPr id="16" name="Text Placeholder 2"/>
          <p:cNvSpPr>
            <a:spLocks noGrp="1"/>
          </p:cNvSpPr>
          <p:nvPr/>
        </p:nvSpPr>
        <p:spPr bwMode="auto">
          <a:xfrm>
            <a:off x="628649" y="3389586"/>
            <a:ext cx="4510128" cy="2498596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65088" rIns="0" bIns="6508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void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set_date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(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,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mm,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int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err="1" smtClean="0">
                <a:latin typeface="Consolas" panose="020B0609020204030204" pitchFamily="49" charset="0"/>
                <a:sym typeface="+mn-lt"/>
              </a:rPr>
              <a:t>dd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) 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b="1" dirty="0" smtClean="0">
                <a:latin typeface="Consolas" panose="020B0609020204030204" pitchFamily="49" charset="0"/>
                <a:sym typeface="+mn-lt"/>
              </a:rPr>
              <a:t>assert(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b="1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b="1" dirty="0" smtClean="0">
                <a:latin typeface="Consolas" panose="020B0609020204030204" pitchFamily="49" charset="0"/>
                <a:sym typeface="+mn-lt"/>
              </a:rPr>
              <a:t>   </a:t>
            </a:r>
            <a:r>
              <a:rPr lang="en-US" sz="1600" b="1" dirty="0" err="1" smtClean="0">
                <a:latin typeface="Consolas" panose="020B0609020204030204" pitchFamily="49" charset="0"/>
                <a:sym typeface="+mn-lt"/>
              </a:rPr>
              <a:t>is_valid_date</a:t>
            </a:r>
            <a:r>
              <a:rPr lang="en-US" sz="1600" b="1" dirty="0" smtClean="0">
                <a:latin typeface="Consolas" panose="020B0609020204030204" pitchFamily="49" charset="0"/>
                <a:sym typeface="+mn-lt"/>
              </a:rPr>
              <a:t>(</a:t>
            </a:r>
            <a:r>
              <a:rPr lang="en-US" sz="1600" b="1" dirty="0" err="1" smtClean="0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600" b="1" dirty="0" smtClean="0">
                <a:latin typeface="Consolas" panose="020B0609020204030204" pitchFamily="49" charset="0"/>
                <a:sym typeface="+mn-lt"/>
              </a:rPr>
              <a:t>, mm, </a:t>
            </a:r>
            <a:r>
              <a:rPr lang="en-US" sz="1600" b="1" dirty="0" err="1" smtClean="0">
                <a:latin typeface="Consolas" panose="020B0609020204030204" pitchFamily="49" charset="0"/>
                <a:sym typeface="+mn-lt"/>
              </a:rPr>
              <a:t>dd</a:t>
            </a:r>
            <a:r>
              <a:rPr lang="en-US" sz="1600" b="1" dirty="0" smtClean="0">
                <a:latin typeface="Consolas" panose="020B0609020204030204" pitchFamily="49" charset="0"/>
                <a:sym typeface="+mn-lt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b="1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b="1" dirty="0" smtClean="0">
                <a:latin typeface="Consolas" panose="020B0609020204030204" pitchFamily="49" charset="0"/>
                <a:sym typeface="+mn-lt"/>
              </a:rPr>
              <a:t> 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 year 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= </a:t>
            </a:r>
            <a:r>
              <a:rPr lang="en-US" sz="1600" dirty="0" err="1">
                <a:latin typeface="Consolas" panose="020B0609020204030204" pitchFamily="49" charset="0"/>
                <a:sym typeface="+mn-lt"/>
              </a:rPr>
              <a:t>yyyy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month 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= mm;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latin typeface="Consolas" panose="020B0609020204030204" pitchFamily="49" charset="0"/>
                <a:sym typeface="+mn-lt"/>
              </a:rPr>
              <a:t>  </a:t>
            </a: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day 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= </a:t>
            </a:r>
            <a:r>
              <a:rPr lang="en-US" sz="1600" dirty="0" err="1">
                <a:latin typeface="Consolas" panose="020B0609020204030204" pitchFamily="49" charset="0"/>
                <a:sym typeface="+mn-lt"/>
              </a:rPr>
              <a:t>dd</a:t>
            </a:r>
            <a:r>
              <a:rPr lang="en-US" sz="1600" dirty="0">
                <a:latin typeface="Consolas" panose="020B0609020204030204" pitchFamily="49" charset="0"/>
                <a:sym typeface="+mn-lt"/>
              </a:rPr>
              <a:t>;</a:t>
            </a:r>
            <a:endParaRPr lang="en-US" sz="1600" dirty="0" smtClean="0">
              <a:latin typeface="Consolas" panose="020B0609020204030204" pitchFamily="49" charset="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sym typeface="+mn-lt"/>
              </a:rPr>
              <a:t>}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9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37"/>
    </mc:Choice>
    <mc:Fallback xmlns="">
      <p:transition spd="slow" advTm="15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Unit </a:t>
            </a:r>
            <a:r>
              <a:rPr lang="en-US" b="1" dirty="0"/>
              <a:t>test:</a:t>
            </a:r>
            <a:r>
              <a:rPr lang="en-US" dirty="0"/>
              <a:t> fail test case</a:t>
            </a:r>
          </a:p>
          <a:p>
            <a:r>
              <a:rPr lang="en-US" b="1" dirty="0"/>
              <a:t>Debug:</a:t>
            </a:r>
            <a:r>
              <a:rPr lang="en-US" dirty="0"/>
              <a:t> fail fast – crash &amp; dump</a:t>
            </a:r>
          </a:p>
          <a:p>
            <a:r>
              <a:rPr lang="en-US" b="1" dirty="0"/>
              <a:t>Release:</a:t>
            </a:r>
            <a:endParaRPr lang="en-US" dirty="0"/>
          </a:p>
          <a:p>
            <a:pPr lvl="1"/>
            <a:r>
              <a:rPr lang="en-US" sz="2800" dirty="0" smtClean="0"/>
              <a:t>Report/log</a:t>
            </a:r>
          </a:p>
          <a:p>
            <a:pPr lvl="1"/>
            <a:r>
              <a:rPr lang="en-US" sz="2800" dirty="0" smtClean="0"/>
              <a:t>Application</a:t>
            </a:r>
            <a:r>
              <a:rPr lang="en-US" sz="2800" dirty="0"/>
              <a:t>: carry on</a:t>
            </a:r>
          </a:p>
          <a:p>
            <a:pPr lvl="1"/>
            <a:r>
              <a:rPr lang="en-US" sz="2800" dirty="0"/>
              <a:t>Server: freeze process</a:t>
            </a:r>
          </a:p>
          <a:p>
            <a:pPr lvl="1"/>
            <a:r>
              <a:rPr lang="en-US" sz="2800" dirty="0"/>
              <a:t>Disable asserts only where you have to (e.g., performance critical code)</a:t>
            </a:r>
          </a:p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assertion </a:t>
            </a:r>
            <a:r>
              <a:rPr lang="en-US" dirty="0" smtClean="0"/>
              <a:t>fails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1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37"/>
    </mc:Choice>
    <mc:Fallback xmlns="">
      <p:transition spd="slow" advTm="150737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Undefined Behavior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sz="3600" dirty="0" smtClean="0"/>
              <a:t>– Narrow Contracts All the Way Down</a:t>
            </a:r>
            <a:endParaRPr lang="de-D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57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ives better optimization opportunities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628649" y="2853745"/>
            <a:ext cx="3840163" cy="1585632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66675" tIns="66675" rIns="0" bIns="6508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</a:t>
            </a:r>
            <a:r>
              <a:rPr lang="en-US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::array&lt;char, 1024&gt; buffer;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fill_uninitialized_pattern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  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buffer.data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()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read(buffer);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CHECKINITIALIZED(buffer);</a:t>
            </a:r>
          </a:p>
        </p:txBody>
      </p:sp>
      <p:sp>
        <p:nvSpPr>
          <p:cNvPr id="10" name="Text Placeholder 2"/>
          <p:cNvSpPr>
            <a:spLocks noGrp="1"/>
          </p:cNvSpPr>
          <p:nvPr/>
        </p:nvSpPr>
        <p:spPr bwMode="auto">
          <a:xfrm>
            <a:off x="4500563" y="2853745"/>
            <a:ext cx="4014788" cy="1585632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33338" tIns="66675" rIns="0" bIns="6508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byte[] buffer = new byte[1024];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//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Array.fill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(buffer, 0);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 smtClean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source.read</a:t>
            </a:r>
            <a:r>
              <a:rPr lang="en-US" sz="16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(buffer);</a:t>
            </a:r>
            <a:endParaRPr lang="en-US" sz="16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4" name="Text Placeholder 2"/>
          <p:cNvSpPr>
            <a:spLocks noGrp="1"/>
          </p:cNvSpPr>
          <p:nvPr/>
        </p:nvSpPr>
        <p:spPr bwMode="auto">
          <a:xfrm>
            <a:off x="4500563" y="4439377"/>
            <a:ext cx="4014788" cy="15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33338" tIns="80963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ym typeface="+mn-lt"/>
              </a:rPr>
              <a:t>Java has to fill the buffer with 0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ym typeface="+mn-lt"/>
              </a:rPr>
              <a:t>0 is no more correct than random values !!</a:t>
            </a:r>
            <a:endParaRPr lang="de-DE" sz="1800" dirty="0">
              <a:sym typeface="+mn-lt"/>
            </a:endParaRPr>
          </a:p>
        </p:txBody>
      </p:sp>
      <p:sp>
        <p:nvSpPr>
          <p:cNvPr id="16" name="Text Placeholder 2"/>
          <p:cNvSpPr>
            <a:spLocks noGrp="1"/>
          </p:cNvSpPr>
          <p:nvPr/>
        </p:nvSpPr>
        <p:spPr bwMode="auto">
          <a:xfrm>
            <a:off x="628649" y="4439378"/>
            <a:ext cx="3840163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66675" tIns="80963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ym typeface="+mn-lt"/>
              </a:rPr>
              <a:t>Optimal by default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E</a:t>
            </a:r>
            <a:r>
              <a:rPr lang="en-US" sz="1800" dirty="0" smtClean="0"/>
              <a:t>nables </a:t>
            </a:r>
            <a:r>
              <a:rPr lang="en-US" sz="1800" dirty="0"/>
              <a:t>detecting incorrect </a:t>
            </a:r>
            <a:r>
              <a:rPr lang="en-US" sz="1800" dirty="0" smtClean="0"/>
              <a:t>program behavior</a:t>
            </a:r>
            <a:endParaRPr lang="en-US" sz="1800" dirty="0"/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gray">
          <a:xfrm>
            <a:off x="4500563" y="2460046"/>
            <a:ext cx="4014788" cy="333375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60325" rIns="38100" bIns="603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1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8" name="Text Placeholder 2"/>
          <p:cNvSpPr>
            <a:spLocks noGrp="1"/>
          </p:cNvSpPr>
          <p:nvPr/>
        </p:nvSpPr>
        <p:spPr bwMode="gray">
          <a:xfrm>
            <a:off x="628650" y="2460046"/>
            <a:ext cx="3840163" cy="333375"/>
          </a:xfrm>
          <a:prstGeom prst="rect">
            <a:avLst/>
          </a:prstGeom>
          <a:solidFill>
            <a:srgbClr val="007770"/>
          </a:solidFill>
          <a:extLst/>
        </p:spPr>
        <p:txBody>
          <a:bodyPr vert="horz" wrap="square" lIns="0" tIns="60325" rIns="0" bIns="603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olidFill>
                  <a:schemeClr val="bg1"/>
                </a:solidFill>
                <a:sym typeface="+mn-lt"/>
              </a:rPr>
              <a:t>C++</a:t>
            </a:r>
            <a:endParaRPr lang="de-DE" sz="14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5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88"/>
    </mc:Choice>
    <mc:Fallback xmlns="">
      <p:transition spd="slow" advTm="142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540357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4: Robustness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542759"/>
            <a:ext cx="4348529" cy="4525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“</a:t>
            </a:r>
            <a:r>
              <a:rPr lang="en-US" sz="1400" b="1" dirty="0" smtClean="0"/>
              <a:t>C++ </a:t>
            </a:r>
            <a:r>
              <a:rPr lang="en-US" sz="1400" dirty="0" smtClean="0"/>
              <a:t>is haunted by undefined behavior”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	     “The (almost) completely prescribed behavior of the </a:t>
            </a:r>
            <a:r>
              <a:rPr lang="en-US" sz="1400" b="1" dirty="0" smtClean="0"/>
              <a:t>Java </a:t>
            </a:r>
            <a:r>
              <a:rPr lang="en-US" sz="1400" dirty="0" smtClean="0"/>
              <a:t>language and </a:t>
            </a:r>
            <a:r>
              <a:rPr lang="en-US" sz="1400" dirty="0" err="1" smtClean="0"/>
              <a:t>utils</a:t>
            </a:r>
            <a:r>
              <a:rPr lang="en-US" sz="1400" dirty="0" smtClean="0"/>
              <a:t> reduces the number of bugs in software”</a:t>
            </a:r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5096107" y="2099413"/>
            <a:ext cx="3671972" cy="3976267"/>
          </a:xfrm>
          <a:prstGeom prst="rect">
            <a:avLst/>
          </a:prstGeom>
        </p:spPr>
        <p:txBody>
          <a:bodyPr vert="horz" lIns="64291" tIns="32146" rIns="64291" bIns="32146" rtlCol="0">
            <a:normAutofit/>
          </a:bodyPr>
          <a:lstStyle>
            <a:lvl1pPr marL="241093" indent="-241093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368" indent="-200911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64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5101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6558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8015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947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0930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2387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Narrow contracts reduce code complexity; asserting on pre-conditions helps us to discover  bugs early.</a:t>
            </a:r>
          </a:p>
          <a:p>
            <a:pPr marL="0" indent="0">
              <a:buNone/>
            </a:pPr>
            <a:endParaRPr lang="en-US" sz="2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Attempting to be “robust” against programming </a:t>
            </a:r>
            <a:r>
              <a:rPr lang="en-US" sz="2000" dirty="0">
                <a:solidFill>
                  <a:srgbClr val="92D050"/>
                </a:solidFill>
              </a:rPr>
              <a:t>errors by </a:t>
            </a:r>
            <a:r>
              <a:rPr lang="en-US" sz="2000" dirty="0" err="1" smtClean="0">
                <a:solidFill>
                  <a:srgbClr val="92D050"/>
                </a:solidFill>
              </a:rPr>
              <a:t>assingning</a:t>
            </a:r>
            <a:r>
              <a:rPr lang="en-US" sz="2000" dirty="0" smtClean="0">
                <a:solidFill>
                  <a:srgbClr val="92D050"/>
                </a:solidFill>
              </a:rPr>
              <a:t> “some” behavior is no better than undefined behavior.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922207">
            <a:off x="183994" y="2843571"/>
            <a:ext cx="3696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Myth Busted!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~talk() {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753" y="1116893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Prefer narrow contracts over wide contracts</a:t>
            </a:r>
          </a:p>
          <a:p>
            <a:pPr lvl="1"/>
            <a:r>
              <a:rPr lang="en-US" dirty="0"/>
              <a:t>Assert aggressively to detect errors early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Destructors and smart pointers make Garbage Collection unnecessary</a:t>
            </a:r>
          </a:p>
          <a:p>
            <a:pPr lvl="1"/>
            <a:r>
              <a:rPr lang="en-US" dirty="0"/>
              <a:t>Also works with resources other than memory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 value semantics for regular types</a:t>
            </a:r>
          </a:p>
          <a:p>
            <a:pPr lvl="1"/>
            <a:r>
              <a:rPr lang="en-US" dirty="0" smtClean="0"/>
              <a:t>Improves code clarity &amp; data locality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No cost abstractions</a:t>
            </a:r>
          </a:p>
          <a:p>
            <a:pPr lvl="1"/>
            <a:r>
              <a:rPr lang="en-US" dirty="0"/>
              <a:t>Clean, understandable </a:t>
            </a:r>
            <a:r>
              <a:rPr lang="en-US" b="1" dirty="0"/>
              <a:t>and efficient </a:t>
            </a:r>
            <a:r>
              <a:rPr lang="en-US" dirty="0"/>
              <a:t>code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4913529"/>
            <a:ext cx="5328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}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6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C++ @think-cell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&gt; 1M lines of C++ code</a:t>
            </a:r>
            <a:endParaRPr lang="en-US" dirty="0"/>
          </a:p>
          <a:p>
            <a:pPr lvl="1"/>
            <a:r>
              <a:rPr lang="en-US" dirty="0" smtClean="0"/>
              <a:t>Participation </a:t>
            </a:r>
            <a:r>
              <a:rPr lang="en-US" dirty="0"/>
              <a:t>in the C++ Standards </a:t>
            </a:r>
            <a:r>
              <a:rPr lang="en-US" dirty="0" smtClean="0"/>
              <a:t>Committee</a:t>
            </a:r>
          </a:p>
          <a:p>
            <a:pPr marL="457200" lvl="1" indent="0">
              <a:buNone/>
            </a:pPr>
            <a:r>
              <a:rPr lang="en-US" dirty="0" smtClean="0"/>
              <a:t>         (sole sponsor of </a:t>
            </a:r>
            <a:r>
              <a:rPr lang="en-US" dirty="0"/>
              <a:t>G</a:t>
            </a:r>
            <a:r>
              <a:rPr lang="en-US" dirty="0" smtClean="0"/>
              <a:t>erman delegation)</a:t>
            </a:r>
            <a:endParaRPr lang="en-US" dirty="0"/>
          </a:p>
          <a:p>
            <a:pPr lvl="1"/>
            <a:r>
              <a:rPr lang="en-US" dirty="0" smtClean="0"/>
              <a:t>Berlin C++ user group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meetup.com/berlincplusplus</a:t>
            </a:r>
            <a:endParaRPr lang="en-US" dirty="0" smtClean="0"/>
          </a:p>
          <a:p>
            <a:pPr lvl="1"/>
            <a:r>
              <a:rPr lang="en-US" dirty="0" smtClean="0"/>
              <a:t>Sponsor of largest European C++ Conference</a:t>
            </a:r>
          </a:p>
          <a:p>
            <a:pPr marL="457200" lvl="1" indent="0">
              <a:buNone/>
            </a:pPr>
            <a:r>
              <a:rPr lang="en-US" dirty="0" smtClean="0"/>
              <a:t>         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meetingcpp.com</a:t>
            </a:r>
            <a:endParaRPr lang="en-US" dirty="0"/>
          </a:p>
          <a:p>
            <a:pPr lvl="1"/>
            <a:r>
              <a:rPr lang="en-US" dirty="0" smtClean="0"/>
              <a:t>Public range library </a:t>
            </a:r>
            <a:r>
              <a:rPr lang="en-US" sz="2000" dirty="0" smtClean="0"/>
              <a:t>(</a:t>
            </a:r>
            <a:r>
              <a:rPr lang="en-US" sz="1600" dirty="0" smtClean="0"/>
              <a:t>similar library will be part of future ISO standard</a:t>
            </a:r>
            <a:r>
              <a:rPr lang="en-US" sz="2000" dirty="0" smtClean="0"/>
              <a:t>)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de-DE" dirty="0">
                <a:hlinkClick r:id="rId4"/>
              </a:rPr>
              <a:t>https://github.com/think-cell/range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75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647" y="274587"/>
            <a:ext cx="8228707" cy="1395031"/>
          </a:xfrm>
        </p:spPr>
        <p:txBody>
          <a:bodyPr/>
          <a:lstStyle/>
          <a:p>
            <a:r>
              <a:rPr lang="en-US" dirty="0" smtClean="0"/>
              <a:t>Myth and Legends</a:t>
            </a:r>
            <a:br>
              <a:rPr lang="en-US" dirty="0" smtClean="0"/>
            </a:br>
            <a:r>
              <a:rPr lang="en-US" sz="4000" dirty="0" smtClean="0"/>
              <a:t>Chapter 1: Expressiveness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647" y="2379945"/>
            <a:ext cx="8409262" cy="4203030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2800" dirty="0" smtClean="0"/>
              <a:t>“</a:t>
            </a:r>
            <a:r>
              <a:rPr lang="en-US" sz="2800" b="1" dirty="0" smtClean="0"/>
              <a:t>C++</a:t>
            </a:r>
            <a:r>
              <a:rPr lang="en-US" sz="2800" dirty="0" smtClean="0"/>
              <a:t> is just like </a:t>
            </a:r>
            <a:r>
              <a:rPr lang="en-US" sz="2800" b="1" dirty="0" smtClean="0"/>
              <a:t>C</a:t>
            </a:r>
            <a:r>
              <a:rPr lang="en-US" sz="2800" dirty="0" smtClean="0"/>
              <a:t> with support for Objects.”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/>
              <a:t>“</a:t>
            </a:r>
            <a:r>
              <a:rPr lang="en-US" sz="2800" b="1" dirty="0" smtClean="0"/>
              <a:t>C++</a:t>
            </a:r>
            <a:r>
              <a:rPr lang="en-US" sz="2800" dirty="0" smtClean="0"/>
              <a:t> code may be faster, but then also less readable.”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US" sz="2800" dirty="0" smtClean="0"/>
              <a:t> “Only use </a:t>
            </a:r>
            <a:r>
              <a:rPr lang="en-US" sz="2800" b="1" dirty="0" smtClean="0"/>
              <a:t>C++ </a:t>
            </a:r>
            <a:r>
              <a:rPr lang="en-US" sz="2800" dirty="0" smtClean="0"/>
              <a:t>for low-level, performance-critical code.”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/>
              <a:t>“For high-level application code, better use </a:t>
            </a:r>
            <a:r>
              <a:rPr lang="en-US" sz="2800" b="1" dirty="0" smtClean="0"/>
              <a:t>Java</a:t>
            </a:r>
            <a:r>
              <a:rPr lang="en-US" sz="2800" dirty="0" smtClean="0"/>
              <a:t>.”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9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93" y="5765196"/>
            <a:ext cx="2175933" cy="5197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15824" y="3305611"/>
            <a:ext cx="5112352" cy="1736235"/>
            <a:chOff x="725111" y="2719246"/>
            <a:chExt cx="6242853" cy="2120172"/>
          </a:xfrm>
        </p:grpSpPr>
        <p:sp>
          <p:nvSpPr>
            <p:cNvPr id="9" name="NwoRDmo_ibUa5U677jvDkqQ"/>
            <p:cNvSpPr txBox="1">
              <a:spLocks noChangeArrowheads="1"/>
            </p:cNvSpPr>
            <p:nvPr/>
          </p:nvSpPr>
          <p:spPr bwMode="auto">
            <a:xfrm>
              <a:off x="3941738" y="2719246"/>
              <a:ext cx="3026226" cy="21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450" tIns="44725" rIns="0" bIns="44725" anchor="b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6759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353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0294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7055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3820" algn="l" defTabSz="913530" rtl="0" eaLnBrk="1" latinLnBrk="0" hangingPunct="1"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0584" algn="l" defTabSz="913530" rtl="0" eaLnBrk="1" latinLnBrk="0" hangingPunct="1"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197347" algn="l" defTabSz="913530" rtl="0" eaLnBrk="1" latinLnBrk="0" hangingPunct="1"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4112" algn="l" defTabSz="913530" rtl="0" eaLnBrk="1" latinLnBrk="0" hangingPunct="1">
                <a:defRPr sz="2400"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0" dirty="0" smtClean="0"/>
                <a:t>think-cell</a:t>
              </a:r>
              <a:br>
                <a:rPr lang="en-US" sz="1400" b="0" dirty="0" smtClean="0"/>
              </a:br>
              <a:r>
                <a:rPr lang="en-US" sz="1400" b="0" dirty="0" err="1" smtClean="0"/>
                <a:t>Chausseestraße</a:t>
              </a:r>
              <a:r>
                <a:rPr lang="en-US" sz="1400" b="0" dirty="0" smtClean="0"/>
                <a:t> </a:t>
              </a:r>
              <a:r>
                <a:rPr lang="en-US" sz="1400" b="0" dirty="0"/>
                <a:t>8/E</a:t>
              </a:r>
            </a:p>
            <a:p>
              <a:pPr eaLnBrk="1" hangingPunct="1"/>
              <a:r>
                <a:rPr lang="en-US" sz="1400" b="0" dirty="0"/>
                <a:t>10115 Berlin</a:t>
              </a:r>
              <a:br>
                <a:rPr lang="en-US" sz="1400" b="0" dirty="0"/>
              </a:br>
              <a:r>
                <a:rPr lang="en-US" sz="1400" b="0" dirty="0"/>
                <a:t>Germany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b="0" dirty="0"/>
                <a:t>Tel	+49-30-666473-10</a:t>
              </a:r>
            </a:p>
            <a:p>
              <a:pPr eaLnBrk="1" hangingPunct="1"/>
              <a:r>
                <a:rPr lang="en-US" sz="1400" b="0" dirty="0"/>
                <a:t>Fax	+49-30-666473-19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b="0" dirty="0">
                  <a:hlinkClick r:id="rId4"/>
                </a:rPr>
                <a:t>www.think-cell.com</a:t>
              </a:r>
              <a:endParaRPr lang="en-US" sz="1400" b="0" dirty="0"/>
            </a:p>
          </p:txBody>
        </p:sp>
        <p:pic>
          <p:nvPicPr>
            <p:cNvPr id="10" name="Picture 9" descr="office_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25"/>
            <a:stretch>
              <a:fillRect/>
            </a:stretch>
          </p:blipFill>
          <p:spPr bwMode="auto">
            <a:xfrm>
              <a:off x="725111" y="2719246"/>
              <a:ext cx="2921430" cy="205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t">
            <a:normAutofit/>
          </a:bodyPr>
          <a:lstStyle/>
          <a:p>
            <a:r>
              <a:rPr lang="en-US" b="1" dirty="0" smtClean="0"/>
              <a:t>hr@think-cell.com</a:t>
            </a:r>
            <a:br>
              <a:rPr lang="en-US" b="1" dirty="0" smtClean="0"/>
            </a:br>
            <a:r>
              <a:rPr lang="en-US" sz="3100" b="1" dirty="0" smtClean="0"/>
              <a:t>searching for C++ developers </a:t>
            </a:r>
            <a:br>
              <a:rPr lang="en-US" sz="3100" b="1" dirty="0" smtClean="0"/>
            </a:br>
            <a:endParaRPr lang="de-DE" sz="3100" b="1" dirty="0"/>
          </a:p>
        </p:txBody>
      </p:sp>
    </p:spTree>
    <p:extLst>
      <p:ext uri="{BB962C8B-B14F-4D97-AF65-F5344CB8AC3E}">
        <p14:creationId xmlns:p14="http://schemas.microsoft.com/office/powerpoint/2010/main" val="18494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0"/>
    </mc:Choice>
    <mc:Fallback xmlns="">
      <p:transition spd="slow" advTm="5632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Goals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>
            <a:off x="628650" y="1825624"/>
            <a:ext cx="3840163" cy="355600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C++</a:t>
            </a:r>
            <a:endParaRPr lang="de-DE" sz="1600" dirty="0" smtClean="0">
              <a:solidFill>
                <a:schemeClr val="bg1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/>
        </p:nvSpPr>
        <p:spPr bwMode="gray">
          <a:xfrm>
            <a:off x="4500563" y="1825624"/>
            <a:ext cx="4059238" cy="355600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71438" rIns="34925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16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8649" y="2295789"/>
            <a:ext cx="3840163" cy="26780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ym typeface="+mn-lt"/>
              </a:rPr>
              <a:t>Efficiency</a:t>
            </a:r>
            <a:endParaRPr lang="en-US" sz="1800" dirty="0">
              <a:sym typeface="+mn-lt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ym typeface="+mn-lt"/>
              </a:rPr>
              <a:t>don’t pay for what you don’t </a:t>
            </a:r>
            <a:r>
              <a:rPr lang="en-US" sz="1600" dirty="0" smtClean="0">
                <a:sym typeface="+mn-lt"/>
              </a:rPr>
              <a:t>use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ym typeface="+mn-lt"/>
              </a:rPr>
              <a:t>no room for a lower-level language below C++ (except assembler)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ym typeface="+mn-lt"/>
              </a:rPr>
              <a:t>Support </a:t>
            </a:r>
            <a:r>
              <a:rPr lang="en-US" sz="1800" dirty="0">
                <a:sym typeface="+mn-lt"/>
              </a:rPr>
              <a:t>for user-deﬁned types as for built-in types.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i="1" dirty="0" smtClean="0">
                <a:sym typeface="+mn-lt"/>
              </a:rPr>
              <a:t>Allow </a:t>
            </a:r>
            <a:r>
              <a:rPr lang="en-US" sz="1800" i="1" dirty="0">
                <a:sym typeface="+mn-lt"/>
              </a:rPr>
              <a:t>features </a:t>
            </a:r>
            <a:r>
              <a:rPr lang="en-US" sz="1800" dirty="0">
                <a:sym typeface="+mn-lt"/>
              </a:rPr>
              <a:t>beats </a:t>
            </a:r>
            <a:r>
              <a:rPr lang="en-US" sz="1800" i="1" dirty="0">
                <a:sym typeface="+mn-lt"/>
              </a:rPr>
              <a:t>prevent misuse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ym typeface="+mn-lt"/>
              </a:rPr>
              <a:t>Don’t force usage of specific </a:t>
            </a:r>
            <a:r>
              <a:rPr lang="en-US" sz="1800" dirty="0" smtClean="0">
                <a:sym typeface="+mn-lt"/>
              </a:rPr>
              <a:t>programming </a:t>
            </a:r>
            <a:r>
              <a:rPr lang="en-US" sz="1800" dirty="0">
                <a:sym typeface="+mn-lt"/>
              </a:rPr>
              <a:t>style</a:t>
            </a:r>
          </a:p>
          <a:p>
            <a:endParaRPr lang="de-D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08500" y="2295789"/>
            <a:ext cx="4006850" cy="2678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 smtClean="0"/>
              <a:t>simple, familiar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object-oriented</a:t>
            </a:r>
            <a:endParaRPr lang="en-US" sz="1800" dirty="0" smtClean="0">
              <a:sym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robust, secure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architecture-neutral, portable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high performance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threaded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interpreted, dynamic</a:t>
            </a:r>
          </a:p>
          <a:p>
            <a:endParaRPr lang="de-DE" dirty="0"/>
          </a:p>
        </p:txBody>
      </p:sp>
      <p:sp>
        <p:nvSpPr>
          <p:cNvPr id="3" name="Rectangle 2"/>
          <p:cNvSpPr/>
          <p:nvPr/>
        </p:nvSpPr>
        <p:spPr>
          <a:xfrm>
            <a:off x="4433445" y="4946471"/>
            <a:ext cx="46469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ea typeface="Arial Unicode MS" panose="020B0604020202020204" pitchFamily="34" charset="-128"/>
              </a:rPr>
              <a:t>Java: an Overview</a:t>
            </a:r>
          </a:p>
          <a:p>
            <a:r>
              <a:rPr lang="en-US" altLang="zh-CN" sz="1600" b="1" dirty="0">
                <a:ea typeface="Arial Unicode MS" panose="020B0604020202020204" pitchFamily="34" charset="-128"/>
              </a:rPr>
              <a:t>James </a:t>
            </a:r>
            <a:r>
              <a:rPr lang="en-US" altLang="zh-CN" sz="1600" b="1" dirty="0" smtClean="0">
                <a:ea typeface="Arial Unicode MS" panose="020B0604020202020204" pitchFamily="34" charset="-128"/>
              </a:rPr>
              <a:t>Gosling, 1995</a:t>
            </a:r>
          </a:p>
          <a:p>
            <a:r>
              <a:rPr lang="en-US" altLang="zh-CN" sz="1400" b="1" dirty="0" smtClean="0">
                <a:ea typeface="Arial Unicode MS" panose="020B0604020202020204" pitchFamily="34" charset="-128"/>
                <a:hlinkClick r:id="rId4"/>
              </a:rPr>
              <a:t>http</a:t>
            </a:r>
            <a:r>
              <a:rPr lang="en-US" altLang="zh-CN" sz="1400" b="1" dirty="0">
                <a:ea typeface="Arial Unicode MS" panose="020B0604020202020204" pitchFamily="34" charset="-128"/>
                <a:hlinkClick r:id="rId4"/>
              </a:rPr>
              <a:t>://www.stroustrup.com/</a:t>
            </a:r>
            <a:r>
              <a:rPr lang="en-US" altLang="zh-CN" sz="1400" b="1" dirty="0" smtClean="0">
                <a:ea typeface="Arial Unicode MS" panose="020B0604020202020204" pitchFamily="34" charset="-128"/>
                <a:hlinkClick r:id="rId4"/>
              </a:rPr>
              <a:t>1995_Java_whitepaper.pdf</a:t>
            </a:r>
            <a:endParaRPr lang="en-US" altLang="zh-CN" sz="1400" b="1" dirty="0" smtClean="0">
              <a:ea typeface="Arial Unicode MS" panose="020B0604020202020204" pitchFamily="34" charset="-128"/>
            </a:endParaRPr>
          </a:p>
          <a:p>
            <a:endParaRPr lang="zh-CN" altLang="en-US" sz="1600" b="1" dirty="0">
              <a:ea typeface="Arial Unicode MS" panose="020B060402020202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054" y="494220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dirty="0" smtClean="0">
                <a:ea typeface="Arial Unicode MS" panose="020B0604020202020204" pitchFamily="34" charset="-128"/>
              </a:rPr>
              <a:t>The C++ Programming Language</a:t>
            </a:r>
          </a:p>
          <a:p>
            <a:r>
              <a:rPr lang="en-US" altLang="zh-CN" sz="1600" b="1" dirty="0" smtClean="0">
                <a:ea typeface="Arial Unicode MS" panose="020B0604020202020204" pitchFamily="34" charset="-128"/>
              </a:rPr>
              <a:t>4</a:t>
            </a:r>
            <a:r>
              <a:rPr lang="en-US" altLang="zh-CN" sz="1600" b="1" baseline="30000" dirty="0" smtClean="0">
                <a:ea typeface="Arial Unicode MS" panose="020B0604020202020204" pitchFamily="34" charset="-128"/>
              </a:rPr>
              <a:t>th</a:t>
            </a:r>
            <a:r>
              <a:rPr lang="en-US" altLang="zh-CN" sz="1600" b="1" dirty="0" smtClean="0">
                <a:ea typeface="Arial Unicode MS" panose="020B0604020202020204" pitchFamily="34" charset="-128"/>
              </a:rPr>
              <a:t> </a:t>
            </a:r>
            <a:r>
              <a:rPr lang="en-US" altLang="zh-CN" sz="1600" b="1" dirty="0" err="1" smtClean="0">
                <a:ea typeface="Arial Unicode MS" panose="020B0604020202020204" pitchFamily="34" charset="-128"/>
              </a:rPr>
              <a:t>ed</a:t>
            </a:r>
            <a:endParaRPr lang="en-US" altLang="zh-CN" sz="1600" b="1" dirty="0">
              <a:ea typeface="Arial Unicode MS" panose="020B0604020202020204" pitchFamily="34" charset="-128"/>
            </a:endParaRPr>
          </a:p>
          <a:p>
            <a:r>
              <a:rPr lang="en-US" altLang="zh-CN" sz="1600" b="1" dirty="0" err="1" smtClean="0">
                <a:ea typeface="Arial Unicode MS" panose="020B0604020202020204" pitchFamily="34" charset="-128"/>
              </a:rPr>
              <a:t>Bjarne</a:t>
            </a:r>
            <a:r>
              <a:rPr lang="en-US" altLang="zh-CN" sz="1600" b="1" dirty="0" smtClean="0">
                <a:ea typeface="Arial Unicode MS" panose="020B0604020202020204" pitchFamily="34" charset="-128"/>
              </a:rPr>
              <a:t> </a:t>
            </a:r>
            <a:r>
              <a:rPr lang="en-US" altLang="zh-CN" sz="1600" b="1" dirty="0" err="1" smtClean="0">
                <a:ea typeface="Arial Unicode MS" panose="020B0604020202020204" pitchFamily="34" charset="-128"/>
              </a:rPr>
              <a:t>Stroustrup</a:t>
            </a:r>
            <a:r>
              <a:rPr lang="en-US" altLang="zh-CN" sz="1600" b="1" dirty="0" smtClean="0">
                <a:ea typeface="Arial Unicode MS" panose="020B0604020202020204" pitchFamily="34" charset="-128"/>
              </a:rPr>
              <a:t>, 2013</a:t>
            </a:r>
            <a:endParaRPr lang="en-US" altLang="zh-CN" sz="1400" b="1" dirty="0" smtClean="0">
              <a:ea typeface="Arial Unicode MS" panose="020B0604020202020204" pitchFamily="34" charset="-128"/>
            </a:endParaRPr>
          </a:p>
          <a:p>
            <a:endParaRPr lang="zh-CN" altLang="en-US" sz="1600" b="1" dirty="0">
              <a:ea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4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91"/>
    </mc:Choice>
    <mc:Fallback xmlns="">
      <p:transition spd="slow" advTm="19149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Emulating Value Semantics in Java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>
            <a:off x="628650" y="1769166"/>
            <a:ext cx="3840163" cy="39459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Cloning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/>
        </p:nvSpPr>
        <p:spPr bwMode="gray">
          <a:xfrm>
            <a:off x="4500563" y="1769165"/>
            <a:ext cx="4014788" cy="39459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1905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  <a:sym typeface="+mn-lt"/>
              </a:rPr>
              <a:t>Immutability</a:t>
            </a:r>
            <a:endParaRPr lang="de-DE" sz="1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1" name="Text Placeholder 2"/>
          <p:cNvSpPr>
            <a:spLocks noGrp="1"/>
          </p:cNvSpPr>
          <p:nvPr/>
        </p:nvSpPr>
        <p:spPr bwMode="auto">
          <a:xfrm>
            <a:off x="628650" y="2283544"/>
            <a:ext cx="3840163" cy="155416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71438" tIns="55563" rIns="0" bIns="5397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Object </a:t>
            </a:r>
            <a:r>
              <a:rPr lang="en-US" sz="1800" dirty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a = 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borrow_object</a:t>
            </a:r>
            <a:r>
              <a:rPr lang="en-US" sz="1800" dirty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Object b = 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a;</a:t>
            </a:r>
            <a:endParaRPr lang="en-US" sz="1800" dirty="0">
              <a:latin typeface="Miriam Fixed" panose="020B0509050101010101" pitchFamily="49" charset="-79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b="1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b = </a:t>
            </a:r>
            <a:r>
              <a:rPr lang="en-US" sz="1800" b="1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modified_value</a:t>
            </a:r>
            <a:r>
              <a:rPr lang="en-US" sz="1800" b="1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(b);</a:t>
            </a:r>
            <a:endParaRPr lang="en-US" sz="1800" b="1" dirty="0">
              <a:latin typeface="Miriam Fixed" panose="020B0509050101010101" pitchFamily="49" charset="-79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assert </a:t>
            </a:r>
            <a:r>
              <a:rPr lang="en-US" sz="1800" b="1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a != b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assert </a:t>
            </a:r>
            <a:r>
              <a:rPr lang="en-US" sz="1800" b="1" i="1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!</a:t>
            </a:r>
            <a:r>
              <a:rPr lang="en-US" sz="1800" b="1" i="1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isModified</a:t>
            </a:r>
            <a:r>
              <a:rPr lang="en-US" sz="1800" b="1" i="1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(a)</a:t>
            </a:r>
            <a:endParaRPr lang="en-US" sz="1800" dirty="0">
              <a:latin typeface="Miriam Fixed" panose="020B0509050101010101" pitchFamily="49" charset="-79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628649" y="3957490"/>
            <a:ext cx="3840163" cy="1958438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71438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static Object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modified_value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(Object o)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  Object 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mo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 = 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o.clone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 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modify_object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(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mo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);</a:t>
            </a:r>
            <a:r>
              <a:rPr lang="en-US" sz="1800" dirty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	</a:t>
            </a:r>
            <a:endParaRPr lang="en-US" sz="1800" dirty="0" smtClean="0">
              <a:latin typeface="Miriam Fixed" panose="020B0509050101010101" pitchFamily="49" charset="-79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  return 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mo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}</a:t>
            </a:r>
            <a:endParaRPr lang="en-US" sz="1800" dirty="0">
              <a:latin typeface="Miriam Fixed" panose="020B0509050101010101" pitchFamily="49" charset="-79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8" name="Text Placeholder 2"/>
          <p:cNvSpPr>
            <a:spLocks noGrp="1"/>
          </p:cNvSpPr>
          <p:nvPr/>
        </p:nvSpPr>
        <p:spPr bwMode="auto">
          <a:xfrm>
            <a:off x="4500563" y="2283544"/>
            <a:ext cx="4014788" cy="1554165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33338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Object a = 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borrow_object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Object b = a;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latin typeface="Miriam Fixed" panose="020B0509050101010101" pitchFamily="49" charset="-79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// </a:t>
            </a:r>
            <a:r>
              <a:rPr lang="en-US" sz="1800" dirty="0" err="1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modify_object</a:t>
            </a:r>
            <a:r>
              <a:rPr lang="en-US" sz="1800" dirty="0" smtClean="0">
                <a:latin typeface="Miriam Fixed" panose="020B0509050101010101" pitchFamily="49" charset="-79"/>
                <a:cs typeface="Miriam Fixed" panose="020B0509050101010101" pitchFamily="49" charset="-79"/>
                <a:sym typeface="+mn-lt"/>
              </a:rPr>
              <a:t> (b);</a:t>
            </a:r>
          </a:p>
        </p:txBody>
      </p:sp>
      <p:sp>
        <p:nvSpPr>
          <p:cNvPr id="10" name="Up Arrow Callout 9"/>
          <p:cNvSpPr/>
          <p:nvPr/>
        </p:nvSpPr>
        <p:spPr>
          <a:xfrm>
            <a:off x="4951267" y="3495836"/>
            <a:ext cx="2696442" cy="1713473"/>
          </a:xfrm>
          <a:prstGeom prst="upArrowCallout">
            <a:avLst>
              <a:gd name="adj1" fmla="val 12073"/>
              <a:gd name="adj2" fmla="val 15198"/>
              <a:gd name="adj3" fmla="val 1368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must not implement mutating methods, so this does not compile!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9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49"/>
    </mc:Choice>
    <mc:Fallback xmlns="">
      <p:transition spd="slow" advTm="10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8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Stacks and Heaps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>
            <a:off x="628650" y="1825624"/>
            <a:ext cx="7886700" cy="355600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Stack</a:t>
            </a:r>
            <a:endParaRPr lang="de-DE" sz="1400" dirty="0" smtClean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8649" y="2295789"/>
            <a:ext cx="3840163" cy="3767260"/>
          </a:xfrm>
        </p:spPr>
        <p:txBody>
          <a:bodyPr>
            <a:normAutofit/>
          </a:bodyPr>
          <a:lstStyle/>
          <a:p>
            <a:r>
              <a:rPr lang="en-US" dirty="0"/>
              <a:t>local variables </a:t>
            </a:r>
            <a:r>
              <a:rPr lang="en-US" dirty="0" smtClean="0"/>
              <a:t>only</a:t>
            </a:r>
          </a:p>
          <a:p>
            <a:r>
              <a:rPr lang="en-US" dirty="0" smtClean="0"/>
              <a:t>very </a:t>
            </a:r>
            <a:r>
              <a:rPr lang="en-US" dirty="0"/>
              <a:t>fast </a:t>
            </a:r>
            <a:r>
              <a:rPr lang="en-US" dirty="0" smtClean="0"/>
              <a:t>access </a:t>
            </a:r>
          </a:p>
          <a:p>
            <a:pPr lvl="1"/>
            <a:r>
              <a:rPr lang="en-US" dirty="0" smtClean="0"/>
              <a:t>data locality</a:t>
            </a:r>
          </a:p>
          <a:p>
            <a:pPr lvl="1"/>
            <a:r>
              <a:rPr lang="en-US" dirty="0" smtClean="0"/>
              <a:t>no fragmentation</a:t>
            </a:r>
            <a:endParaRPr lang="en-US" dirty="0"/>
          </a:p>
          <a:p>
            <a:r>
              <a:rPr lang="en-US" dirty="0" smtClean="0"/>
              <a:t>variables are de-allocated automatically</a:t>
            </a:r>
          </a:p>
          <a:p>
            <a:pPr lvl="1"/>
            <a:r>
              <a:rPr lang="en-US" dirty="0" smtClean="0"/>
              <a:t>FIFO</a:t>
            </a:r>
          </a:p>
          <a:p>
            <a:endParaRPr lang="de-D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08500" y="2295789"/>
            <a:ext cx="4006850" cy="2678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1" name="Text Placeholder 2"/>
          <p:cNvSpPr>
            <a:spLocks noGrp="1"/>
          </p:cNvSpPr>
          <p:nvPr/>
        </p:nvSpPr>
        <p:spPr bwMode="auto">
          <a:xfrm>
            <a:off x="4522049" y="2287327"/>
            <a:ext cx="1776246" cy="2146128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ym typeface="+mn-lt"/>
              </a:rPr>
              <a:t>          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ym typeface="+mn-lt"/>
              </a:rPr>
              <a:t>               </a:t>
            </a:r>
            <a:r>
              <a:rPr lang="en-US" sz="1400" dirty="0" err="1" smtClean="0">
                <a:sym typeface="+mn-lt"/>
              </a:rPr>
              <a:t>int</a:t>
            </a:r>
            <a:r>
              <a:rPr lang="en-US" sz="1400" dirty="0" smtClean="0">
                <a:sym typeface="+mn-lt"/>
              </a:rPr>
              <a:t> a;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ym typeface="+mn-lt"/>
              </a:rPr>
              <a:t> </a:t>
            </a:r>
            <a:r>
              <a:rPr lang="en-US" sz="1400" dirty="0" smtClean="0">
                <a:sym typeface="+mn-lt"/>
              </a:rPr>
              <a:t>              </a:t>
            </a:r>
            <a:r>
              <a:rPr lang="en-US" sz="1400" dirty="0" err="1" smtClean="0">
                <a:sym typeface="+mn-lt"/>
              </a:rPr>
              <a:t>int</a:t>
            </a:r>
            <a:r>
              <a:rPr lang="en-US" sz="1400" dirty="0" smtClean="0">
                <a:sym typeface="+mn-lt"/>
              </a:rPr>
              <a:t> b;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ym typeface="+mn-lt"/>
              </a:rPr>
              <a:t> </a:t>
            </a:r>
            <a:r>
              <a:rPr lang="en-US" sz="1400" dirty="0" smtClean="0">
                <a:sym typeface="+mn-lt"/>
              </a:rPr>
              <a:t>             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ym typeface="+mn-lt"/>
              </a:rPr>
              <a:t> </a:t>
            </a:r>
            <a:r>
              <a:rPr lang="en-US" sz="1400" dirty="0" smtClean="0">
                <a:sym typeface="+mn-lt"/>
              </a:rPr>
              <a:t>                  </a:t>
            </a:r>
            <a:r>
              <a:rPr lang="en-US" sz="1400" dirty="0" err="1" smtClean="0">
                <a:sym typeface="+mn-lt"/>
              </a:rPr>
              <a:t>int</a:t>
            </a:r>
            <a:r>
              <a:rPr lang="en-US" sz="1400" dirty="0" smtClean="0">
                <a:sym typeface="+mn-lt"/>
              </a:rPr>
              <a:t> c;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ym typeface="+mn-lt"/>
              </a:rPr>
              <a:t> </a:t>
            </a:r>
            <a:r>
              <a:rPr lang="en-US" sz="1400" dirty="0" smtClean="0">
                <a:sym typeface="+mn-lt"/>
              </a:rPr>
              <a:t>                  </a:t>
            </a:r>
            <a:r>
              <a:rPr lang="en-US" sz="1400" dirty="0" err="1" smtClean="0">
                <a:sym typeface="+mn-lt"/>
              </a:rPr>
              <a:t>int</a:t>
            </a:r>
            <a:r>
              <a:rPr lang="en-US" sz="1400" dirty="0" smtClean="0">
                <a:sym typeface="+mn-lt"/>
              </a:rPr>
              <a:t> d;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ym typeface="+mn-lt"/>
              </a:rPr>
              <a:t>              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ym typeface="+mn-lt"/>
              </a:rPr>
              <a:t> </a:t>
            </a:r>
            <a:r>
              <a:rPr lang="en-US" sz="1400" dirty="0" smtClean="0">
                <a:sym typeface="+mn-lt"/>
              </a:rPr>
              <a:t>              </a:t>
            </a:r>
            <a:r>
              <a:rPr lang="en-US" sz="1400" dirty="0" err="1" smtClean="0">
                <a:sym typeface="+mn-lt"/>
              </a:rPr>
              <a:t>int</a:t>
            </a:r>
            <a:r>
              <a:rPr lang="en-US" sz="1400" dirty="0" smtClean="0">
                <a:sym typeface="+mn-lt"/>
              </a:rPr>
              <a:t> e;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ym typeface="+mn-lt"/>
              </a:rPr>
              <a:t>           }</a:t>
            </a:r>
            <a:endParaRPr lang="en-US" sz="1400" dirty="0">
              <a:sym typeface="+mn-lt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611686" y="2318366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16" name="Rectangle 15"/>
          <p:cNvSpPr/>
          <p:nvPr/>
        </p:nvSpPr>
        <p:spPr>
          <a:xfrm>
            <a:off x="6835062" y="2278922"/>
            <a:ext cx="500957" cy="5346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/>
          <p:cNvSpPr/>
          <p:nvPr/>
        </p:nvSpPr>
        <p:spPr>
          <a:xfrm>
            <a:off x="6835061" y="2779879"/>
            <a:ext cx="500957" cy="5346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ret*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5062" y="3280837"/>
            <a:ext cx="500957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/>
          <p:cNvSpPr/>
          <p:nvPr/>
        </p:nvSpPr>
        <p:spPr>
          <a:xfrm>
            <a:off x="6835062" y="3781794"/>
            <a:ext cx="500957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/>
          <p:cNvSpPr/>
          <p:nvPr/>
        </p:nvSpPr>
        <p:spPr>
          <a:xfrm>
            <a:off x="6835062" y="4282751"/>
            <a:ext cx="500957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/>
          <p:cNvSpPr/>
          <p:nvPr/>
        </p:nvSpPr>
        <p:spPr>
          <a:xfrm>
            <a:off x="6835062" y="4783709"/>
            <a:ext cx="500957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/>
          <p:cNvSpPr/>
          <p:nvPr/>
        </p:nvSpPr>
        <p:spPr>
          <a:xfrm>
            <a:off x="6835063" y="5284666"/>
            <a:ext cx="500957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/>
          <p:cNvSpPr/>
          <p:nvPr/>
        </p:nvSpPr>
        <p:spPr>
          <a:xfrm>
            <a:off x="6835061" y="3284158"/>
            <a:ext cx="500957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de-DE" dirty="0"/>
          </a:p>
        </p:txBody>
      </p:sp>
      <p:sp>
        <p:nvSpPr>
          <p:cNvPr id="25" name="Rectangle 24"/>
          <p:cNvSpPr/>
          <p:nvPr/>
        </p:nvSpPr>
        <p:spPr>
          <a:xfrm>
            <a:off x="6835061" y="3790228"/>
            <a:ext cx="500957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endParaRPr lang="de-DE" dirty="0"/>
          </a:p>
        </p:txBody>
      </p:sp>
      <p:sp>
        <p:nvSpPr>
          <p:cNvPr id="26" name="Rectangle 25"/>
          <p:cNvSpPr/>
          <p:nvPr/>
        </p:nvSpPr>
        <p:spPr>
          <a:xfrm>
            <a:off x="6835060" y="4314715"/>
            <a:ext cx="500957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de-DE" dirty="0"/>
          </a:p>
        </p:txBody>
      </p:sp>
      <p:sp>
        <p:nvSpPr>
          <p:cNvPr id="27" name="Rectangle 26"/>
          <p:cNvSpPr/>
          <p:nvPr/>
        </p:nvSpPr>
        <p:spPr>
          <a:xfrm>
            <a:off x="6835059" y="4830939"/>
            <a:ext cx="500957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de-DE" dirty="0"/>
          </a:p>
        </p:txBody>
      </p:sp>
      <p:grpSp>
        <p:nvGrpSpPr>
          <p:cNvPr id="8" name="Group 7"/>
          <p:cNvGrpSpPr/>
          <p:nvPr/>
        </p:nvGrpSpPr>
        <p:grpSpPr>
          <a:xfrm>
            <a:off x="6835055" y="4313579"/>
            <a:ext cx="500958" cy="1068255"/>
            <a:chOff x="5669139" y="4879930"/>
            <a:chExt cx="500958" cy="1035648"/>
          </a:xfrm>
        </p:grpSpPr>
        <p:sp>
          <p:nvSpPr>
            <p:cNvPr id="36" name="Rectangle 35"/>
            <p:cNvSpPr/>
            <p:nvPr/>
          </p:nvSpPr>
          <p:spPr>
            <a:xfrm>
              <a:off x="5669139" y="4879930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69140" y="5380887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835055" y="4310149"/>
            <a:ext cx="500957" cy="53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  <a:endParaRPr lang="de-DE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35055" y="3274934"/>
            <a:ext cx="500958" cy="1570339"/>
            <a:chOff x="4900496" y="4608862"/>
            <a:chExt cx="500958" cy="1570339"/>
          </a:xfrm>
        </p:grpSpPr>
        <p:sp>
          <p:nvSpPr>
            <p:cNvPr id="39" name="Rectangle 38"/>
            <p:cNvSpPr/>
            <p:nvPr/>
          </p:nvSpPr>
          <p:spPr>
            <a:xfrm>
              <a:off x="4900496" y="4608862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00497" y="5109819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00496" y="5644510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2" name="Text Placeholder 2"/>
          <p:cNvSpPr>
            <a:spLocks noGrp="1"/>
          </p:cNvSpPr>
          <p:nvPr/>
        </p:nvSpPr>
        <p:spPr bwMode="auto">
          <a:xfrm>
            <a:off x="4572000" y="2287327"/>
            <a:ext cx="429266" cy="425712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4618459" y="2526550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30" name="Right Arrow 29"/>
          <p:cNvSpPr/>
          <p:nvPr/>
        </p:nvSpPr>
        <p:spPr>
          <a:xfrm>
            <a:off x="4618459" y="3192155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4" name="Text Placeholder 2"/>
          <p:cNvSpPr>
            <a:spLocks noGrp="1"/>
          </p:cNvSpPr>
          <p:nvPr/>
        </p:nvSpPr>
        <p:spPr bwMode="auto">
          <a:xfrm>
            <a:off x="4570310" y="2437081"/>
            <a:ext cx="429266" cy="425712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4611686" y="2744078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5" name="Text Placeholder 2"/>
          <p:cNvSpPr>
            <a:spLocks noGrp="1"/>
          </p:cNvSpPr>
          <p:nvPr/>
        </p:nvSpPr>
        <p:spPr bwMode="auto">
          <a:xfrm>
            <a:off x="4568620" y="2656061"/>
            <a:ext cx="429266" cy="425712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  <p:sp>
        <p:nvSpPr>
          <p:cNvPr id="46" name="Text Placeholder 2"/>
          <p:cNvSpPr>
            <a:spLocks noGrp="1"/>
          </p:cNvSpPr>
          <p:nvPr/>
        </p:nvSpPr>
        <p:spPr bwMode="auto">
          <a:xfrm>
            <a:off x="4568620" y="3033827"/>
            <a:ext cx="429266" cy="425712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611686" y="3379843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7" name="Text Placeholder 2"/>
          <p:cNvSpPr>
            <a:spLocks noGrp="1"/>
          </p:cNvSpPr>
          <p:nvPr/>
        </p:nvSpPr>
        <p:spPr bwMode="auto">
          <a:xfrm>
            <a:off x="4568619" y="3230953"/>
            <a:ext cx="429266" cy="425712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4611685" y="3599650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9" name="Text Placeholder 2"/>
          <p:cNvSpPr>
            <a:spLocks noGrp="1"/>
          </p:cNvSpPr>
          <p:nvPr/>
        </p:nvSpPr>
        <p:spPr bwMode="auto">
          <a:xfrm>
            <a:off x="4568617" y="3576809"/>
            <a:ext cx="429266" cy="425712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610730" y="3811454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8" name="Text Placeholder 2"/>
          <p:cNvSpPr>
            <a:spLocks noGrp="1"/>
          </p:cNvSpPr>
          <p:nvPr/>
        </p:nvSpPr>
        <p:spPr bwMode="auto">
          <a:xfrm>
            <a:off x="4568618" y="3659925"/>
            <a:ext cx="429266" cy="425712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4608819" y="4032438"/>
            <a:ext cx="245709" cy="237067"/>
          </a:xfrm>
          <a:prstGeom prst="rightArrow">
            <a:avLst/>
          </a:prstGeom>
          <a:solidFill>
            <a:srgbClr val="99CC33"/>
          </a:solidFill>
          <a:ln>
            <a:solidFill>
              <a:srgbClr val="007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50" name="Text Placeholder 2"/>
          <p:cNvSpPr>
            <a:spLocks noGrp="1"/>
          </p:cNvSpPr>
          <p:nvPr/>
        </p:nvSpPr>
        <p:spPr bwMode="auto">
          <a:xfrm>
            <a:off x="4576307" y="3929111"/>
            <a:ext cx="429266" cy="359025"/>
          </a:xfrm>
          <a:prstGeom prst="rect">
            <a:avLst/>
          </a:prstGeom>
          <a:solidFill>
            <a:schemeClr val="bg2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400" dirty="0"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95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91"/>
    </mc:Choice>
    <mc:Fallback xmlns="">
      <p:transition spd="slow" advTm="191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2" grpId="0" animBg="1"/>
      <p:bldP spid="29" grpId="0" animBg="1"/>
      <p:bldP spid="30" grpId="0" animBg="1"/>
      <p:bldP spid="44" grpId="0" animBg="1"/>
      <p:bldP spid="31" grpId="0" animBg="1"/>
      <p:bldP spid="45" grpId="0" animBg="1"/>
      <p:bldP spid="46" grpId="0" animBg="1"/>
      <p:bldP spid="32" grpId="0" animBg="1"/>
      <p:bldP spid="47" grpId="0" animBg="1"/>
      <p:bldP spid="33" grpId="0" animBg="1"/>
      <p:bldP spid="49" grpId="0" animBg="1"/>
      <p:bldP spid="34" grpId="0" animBg="1"/>
      <p:bldP spid="48" grpId="0" animBg="1"/>
      <p:bldP spid="35" grpId="0" animBg="1"/>
      <p:bldP spid="5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loud 70"/>
          <p:cNvSpPr/>
          <p:nvPr/>
        </p:nvSpPr>
        <p:spPr>
          <a:xfrm>
            <a:off x="5632057" y="2822154"/>
            <a:ext cx="2532807" cy="2757990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Stacks and Heaps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gray">
          <a:xfrm>
            <a:off x="628650" y="1825624"/>
            <a:ext cx="7886700" cy="355600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71438" rIns="0" bIns="71438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Heap</a:t>
            </a:r>
            <a:endParaRPr lang="de-DE" sz="1400" dirty="0" smtClean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8649" y="2295789"/>
            <a:ext cx="3840163" cy="267806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global variable access</a:t>
            </a:r>
            <a:endParaRPr lang="en-US" dirty="0"/>
          </a:p>
          <a:p>
            <a:r>
              <a:rPr lang="en-US" dirty="0" smtClean="0"/>
              <a:t>fast access </a:t>
            </a:r>
          </a:p>
          <a:p>
            <a:pPr lvl="1"/>
            <a:r>
              <a:rPr lang="en-US" dirty="0" smtClean="0"/>
              <a:t>1 indirection per variable</a:t>
            </a:r>
          </a:p>
          <a:p>
            <a:pPr lvl="1"/>
            <a:r>
              <a:rPr lang="en-US" dirty="0" smtClean="0"/>
              <a:t>possible fragmentation</a:t>
            </a:r>
            <a:endParaRPr lang="en-US" dirty="0"/>
          </a:p>
          <a:p>
            <a:r>
              <a:rPr lang="en-US" dirty="0" smtClean="0"/>
              <a:t>variables need to be managed</a:t>
            </a:r>
            <a:endParaRPr lang="de-D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08500" y="2295789"/>
            <a:ext cx="4006850" cy="2678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4682589" y="2562142"/>
            <a:ext cx="500958" cy="2538520"/>
            <a:chOff x="4723049" y="2278922"/>
            <a:chExt cx="500958" cy="2538520"/>
          </a:xfrm>
        </p:grpSpPr>
        <p:sp>
          <p:nvSpPr>
            <p:cNvPr id="16" name="Rectangle 15"/>
            <p:cNvSpPr/>
            <p:nvPr/>
          </p:nvSpPr>
          <p:spPr>
            <a:xfrm>
              <a:off x="4723050" y="2278922"/>
              <a:ext cx="500957" cy="5346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3049" y="2779879"/>
              <a:ext cx="500957" cy="5346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ret*</a:t>
              </a:r>
              <a:endParaRPr lang="de-DE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23050" y="3280837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23050" y="3781794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23050" y="4282751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3049" y="3284158"/>
              <a:ext cx="500957" cy="5346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var</a:t>
              </a:r>
              <a:r>
                <a:rPr lang="en-US" sz="1400" dirty="0" smtClean="0"/>
                <a:t>*</a:t>
              </a:r>
              <a:endParaRPr lang="de-DE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38534" y="2259287"/>
            <a:ext cx="695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Stack</a:t>
            </a:r>
            <a:endParaRPr lang="de-DE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793882" y="3439761"/>
            <a:ext cx="500958" cy="1352748"/>
            <a:chOff x="6261445" y="2760912"/>
            <a:chExt cx="500958" cy="1352748"/>
          </a:xfrm>
        </p:grpSpPr>
        <p:sp>
          <p:nvSpPr>
            <p:cNvPr id="51" name="Rectangle 50"/>
            <p:cNvSpPr/>
            <p:nvPr/>
          </p:nvSpPr>
          <p:spPr>
            <a:xfrm>
              <a:off x="6261446" y="3041613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261445" y="3578969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82653" y="2760912"/>
              <a:ext cx="458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var</a:t>
              </a:r>
              <a:endParaRPr lang="de-DE" sz="1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129668" y="2514377"/>
            <a:ext cx="500958" cy="1344656"/>
            <a:chOff x="6261445" y="2760912"/>
            <a:chExt cx="500958" cy="1344656"/>
          </a:xfrm>
        </p:grpSpPr>
        <p:sp>
          <p:nvSpPr>
            <p:cNvPr id="57" name="Rectangle 56"/>
            <p:cNvSpPr/>
            <p:nvPr/>
          </p:nvSpPr>
          <p:spPr>
            <a:xfrm>
              <a:off x="6261446" y="3041613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261445" y="3570877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82653" y="2760912"/>
              <a:ext cx="458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…</a:t>
              </a:r>
              <a:endParaRPr lang="de-DE" sz="1400" dirty="0"/>
            </a:p>
          </p:txBody>
        </p:sp>
      </p:grpSp>
      <p:sp>
        <p:nvSpPr>
          <p:cNvPr id="61" name="Rectangle 60"/>
          <p:cNvSpPr/>
          <p:nvPr/>
        </p:nvSpPr>
        <p:spPr>
          <a:xfrm>
            <a:off x="5988715" y="4508097"/>
            <a:ext cx="500957" cy="53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Box 62"/>
          <p:cNvSpPr txBox="1"/>
          <p:nvPr/>
        </p:nvSpPr>
        <p:spPr>
          <a:xfrm>
            <a:off x="6009922" y="4227396"/>
            <a:ext cx="458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…</a:t>
            </a:r>
            <a:endParaRPr lang="de-DE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6900948" y="2261034"/>
            <a:ext cx="67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Heap</a:t>
            </a:r>
            <a:endParaRPr lang="de-DE" sz="1400" dirty="0"/>
          </a:p>
        </p:txBody>
      </p:sp>
      <p:cxnSp>
        <p:nvCxnSpPr>
          <p:cNvPr id="69" name="Straight Arrow Connector 68"/>
          <p:cNvCxnSpPr>
            <a:stCxn id="24" idx="3"/>
            <a:endCxn id="51" idx="1"/>
          </p:cNvCxnSpPr>
          <p:nvPr/>
        </p:nvCxnSpPr>
        <p:spPr>
          <a:xfrm>
            <a:off x="5183546" y="3834724"/>
            <a:ext cx="1610337" cy="153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7532691" y="2764144"/>
            <a:ext cx="501562" cy="1835561"/>
            <a:chOff x="7392927" y="2822154"/>
            <a:chExt cx="501562" cy="1835561"/>
          </a:xfrm>
        </p:grpSpPr>
        <p:sp>
          <p:nvSpPr>
            <p:cNvPr id="65" name="Rectangle 64"/>
            <p:cNvSpPr/>
            <p:nvPr/>
          </p:nvSpPr>
          <p:spPr>
            <a:xfrm>
              <a:off x="7393532" y="3102855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393531" y="3640211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414739" y="2822154"/>
              <a:ext cx="458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…</a:t>
              </a:r>
              <a:endParaRPr lang="de-DE" sz="1400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392927" y="4123024"/>
              <a:ext cx="500957" cy="5346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39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91"/>
    </mc:Choice>
    <mc:Fallback xmlns="">
      <p:transition spd="slow" advTm="191491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/>
        </p:nvSpPr>
        <p:spPr bwMode="gray">
          <a:xfrm>
            <a:off x="628650" y="1828800"/>
            <a:ext cx="3840163" cy="344488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34925" rIns="19050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RAII</a:t>
            </a:r>
            <a:endParaRPr lang="de-DE" sz="1400" dirty="0" smtClean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/>
        </p:nvSpPr>
        <p:spPr bwMode="gray">
          <a:xfrm>
            <a:off x="4500563" y="1828800"/>
            <a:ext cx="4059238" cy="344488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34925" rIns="34925" bIns="349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 smtClean="0">
                <a:solidFill>
                  <a:schemeClr val="bg1"/>
                </a:solidFill>
                <a:sym typeface="+mn-lt"/>
              </a:rPr>
              <a:t>GC</a:t>
            </a:r>
            <a:endParaRPr lang="de-DE" sz="1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auto">
          <a:xfrm>
            <a:off x="628651" y="2173288"/>
            <a:ext cx="3840163" cy="26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6D7D9"/>
                </a:solidFill>
              </a14:hiddenFill>
            </a:ext>
          </a:extLst>
        </p:spPr>
        <p:txBody>
          <a:bodyPr vert="horz" wrap="square" lIns="71438" tIns="122238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automatic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deterministic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ym typeface="+mn-lt"/>
              </a:rPr>
              <a:t>extends to all resources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local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no memory overhead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ym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û"/>
            </a:pPr>
            <a:r>
              <a:rPr lang="en-US" sz="2400" dirty="0" smtClean="0">
                <a:sym typeface="+mn-lt"/>
              </a:rPr>
              <a:t>“avalanching destructors” </a:t>
            </a:r>
          </a:p>
        </p:txBody>
      </p:sp>
      <p:sp>
        <p:nvSpPr>
          <p:cNvPr id="18" name="Text Placeholder 2"/>
          <p:cNvSpPr>
            <a:spLocks noGrp="1"/>
          </p:cNvSpPr>
          <p:nvPr/>
        </p:nvSpPr>
        <p:spPr bwMode="auto">
          <a:xfrm>
            <a:off x="4500563" y="2173288"/>
            <a:ext cx="4059238" cy="41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6D7D9"/>
                </a:solidFill>
              </a14:hiddenFill>
            </a:ext>
          </a:extLst>
        </p:spPr>
        <p:txBody>
          <a:bodyPr vert="horz" wrap="square" lIns="33338" tIns="122238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automatic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incremental </a:t>
            </a:r>
            <a:r>
              <a:rPr lang="en-US" sz="2400" dirty="0" err="1" smtClean="0">
                <a:sym typeface="+mn-lt"/>
              </a:rPr>
              <a:t>dealloc</a:t>
            </a:r>
            <a:r>
              <a:rPr lang="en-US" sz="2400" dirty="0" smtClean="0">
                <a:sym typeface="+mn-lt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ym typeface="+mn-lt"/>
              </a:rPr>
              <a:t>optimization opportunity through deferred deallocation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heap </a:t>
            </a:r>
            <a:r>
              <a:rPr lang="en-US" sz="2400" dirty="0">
                <a:sym typeface="+mn-lt"/>
              </a:rPr>
              <a:t>compacting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ym typeface="+mn-lt"/>
              </a:rPr>
              <a:t>fast </a:t>
            </a:r>
            <a:r>
              <a:rPr lang="en-US" sz="2400" dirty="0" err="1" smtClean="0">
                <a:sym typeface="+mn-lt"/>
              </a:rPr>
              <a:t>alloc</a:t>
            </a:r>
            <a:r>
              <a:rPr lang="en-US" sz="2400" dirty="0" smtClean="0">
                <a:sym typeface="+mn-lt"/>
              </a:rPr>
              <a:t> (pointer bump)</a:t>
            </a:r>
            <a:endParaRPr lang="en-US" sz="2400" dirty="0">
              <a:sym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û"/>
            </a:pPr>
            <a:r>
              <a:rPr lang="en-US" sz="2400" dirty="0" smtClean="0">
                <a:sym typeface="+mn-lt"/>
              </a:rPr>
              <a:t>non-deterministic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û"/>
            </a:pPr>
            <a:r>
              <a:rPr lang="en-US" sz="2400" dirty="0">
                <a:sym typeface="+mn-lt"/>
              </a:rPr>
              <a:t>handles memory </a:t>
            </a:r>
            <a:r>
              <a:rPr lang="en-US" sz="2400" dirty="0" smtClean="0">
                <a:sym typeface="+mn-lt"/>
              </a:rPr>
              <a:t>only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û"/>
            </a:pPr>
            <a:r>
              <a:rPr lang="en-US" sz="2400" dirty="0">
                <a:sym typeface="+mn-lt"/>
              </a:rPr>
              <a:t>memory overhead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û"/>
            </a:pPr>
            <a:r>
              <a:rPr lang="en-US" sz="2400" dirty="0" smtClean="0">
                <a:sym typeface="+mn-lt"/>
              </a:rPr>
              <a:t>stop the thread/the world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0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06"/>
    </mc:Choice>
    <mc:Fallback xmlns="">
      <p:transition spd="slow" advTm="124606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 - Performance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Garbage collectors perform well</a:t>
            </a:r>
          </a:p>
          <a:p>
            <a:pPr lvl="1"/>
            <a:r>
              <a:rPr lang="en-US" dirty="0" smtClean="0"/>
              <a:t>as long as they have enough memory</a:t>
            </a:r>
          </a:p>
          <a:p>
            <a:pPr lvl="1"/>
            <a:r>
              <a:rPr lang="en-US" dirty="0" smtClean="0"/>
              <a:t>enough = </a:t>
            </a:r>
            <a:r>
              <a:rPr lang="en-US" dirty="0" smtClean="0">
                <a:solidFill>
                  <a:srgbClr val="C00000"/>
                </a:solidFill>
              </a:rPr>
              <a:t>2-3x working set size</a:t>
            </a:r>
          </a:p>
          <a:p>
            <a:pPr lvl="1"/>
            <a:r>
              <a:rPr lang="en-US" dirty="0" smtClean="0"/>
              <a:t>recent studies claim 1.5-2x working set size</a:t>
            </a:r>
          </a:p>
          <a:p>
            <a:pPr>
              <a:buFont typeface="Wingdings" panose="05000000000000000000" pitchFamily="2" charset="2"/>
              <a:buChar char="û"/>
            </a:pPr>
            <a:r>
              <a:rPr lang="en-US" dirty="0" smtClean="0"/>
              <a:t> Performance declines </a:t>
            </a:r>
            <a:r>
              <a:rPr lang="en-US" dirty="0"/>
              <a:t>rapidly </a:t>
            </a:r>
            <a:r>
              <a:rPr lang="en-US" dirty="0" smtClean="0"/>
              <a:t>if memory is scarce</a:t>
            </a:r>
          </a:p>
          <a:p>
            <a:pPr lvl="1"/>
            <a:r>
              <a:rPr lang="en-US" dirty="0" smtClean="0"/>
              <a:t>degradation 10x and more</a:t>
            </a:r>
          </a:p>
          <a:p>
            <a:pPr>
              <a:buFont typeface="Wingdings" panose="05000000000000000000" pitchFamily="2" charset="2"/>
              <a:buChar char="û"/>
            </a:pPr>
            <a:r>
              <a:rPr lang="en-US" dirty="0" smtClean="0"/>
              <a:t> GC pause “the world” for short intervals</a:t>
            </a:r>
          </a:p>
          <a:p>
            <a:pPr lvl="1"/>
            <a:r>
              <a:rPr lang="en-US" dirty="0" smtClean="0"/>
              <a:t>can lead to bad perceived performance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Some disadvantages of Reference Semantics can be (partially) offset by garbage collection</a:t>
            </a:r>
          </a:p>
          <a:p>
            <a:pPr lvl="1"/>
            <a:r>
              <a:rPr lang="en-US" dirty="0" smtClean="0"/>
              <a:t>Nursery collection offsets overuse of Heap </a:t>
            </a:r>
            <a:r>
              <a:rPr lang="en-US" dirty="0" err="1" smtClean="0"/>
              <a:t>alloc</a:t>
            </a:r>
            <a:endParaRPr lang="en-US" dirty="0" smtClean="0"/>
          </a:p>
          <a:p>
            <a:pPr lvl="1"/>
            <a:r>
              <a:rPr lang="en-US" dirty="0" smtClean="0"/>
              <a:t>Heap compacting offsets indirection overhead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2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09"/>
    </mc:Choice>
    <mc:Fallback xmlns="">
      <p:transition spd="slow" advTm="186809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6216" y="-89115"/>
            <a:ext cx="10460216" cy="69471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177" y="1826540"/>
            <a:ext cx="524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</p:txBody>
      </p:sp>
      <p:sp>
        <p:nvSpPr>
          <p:cNvPr id="8" name="Rectangle 7"/>
          <p:cNvSpPr/>
          <p:nvPr/>
        </p:nvSpPr>
        <p:spPr>
          <a:xfrm>
            <a:off x="172617" y="3081177"/>
            <a:ext cx="7496445" cy="128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48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Arial Unicode MS" panose="020B0604020202020204" pitchFamily="34" charset="-128"/>
              </a:rPr>
              <a:t>Think Green – Think C++</a:t>
            </a:r>
            <a:endParaRPr lang="en-US" altLang="zh-CN" sz="48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Arial Unicode MS" panose="020B0604020202020204" pitchFamily="34" charset="-128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de-DE" altLang="zh-CN" sz="2800" dirty="0">
              <a:solidFill>
                <a:prstClr val="black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8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34"/>
    </mc:Choice>
    <mc:Fallback xmlns="">
      <p:transition spd="slow" advTm="9383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380652" y="437321"/>
            <a:ext cx="8500111" cy="6187515"/>
          </a:xfrm>
          <a:prstGeom prst="rect">
            <a:avLst/>
          </a:prstGeom>
          <a:noFill/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Contact*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contactsEmployees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noEmployees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capEmployees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Application* applications;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noApplications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SearchTreeNode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*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rootidcontact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400" dirty="0">
              <a:latin typeface="Consolas" panose="020B0609020204030204" pitchFamily="49" charset="0"/>
              <a:ea typeface="Arial Unicode MS" panose="020B0604020202020204" pitchFamily="34" charset="-128"/>
              <a:cs typeface="Miriam Fixed" panose="020B0509050101010101" pitchFamily="49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for (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int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=0;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noApplications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 ++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if (applications[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].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PassedTest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())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SearchTreeNode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* cur=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rootidcontact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SearchTreeNode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* result=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nullptr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while(cur)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 if (!(applications[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].id&lt;cur-&gt;id))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    result=cur;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    cur=cur-&gt;left;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 } else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    cur=cur-&gt;right;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assert(result &amp;&amp; result-&gt;id==applications[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i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].id);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if (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capEmployees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&lt;=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noEmployees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capEmployees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*=2;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Contact* copy=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malloc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capEmplotees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*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sizeof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(Contact));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memcpy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(copy,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contactsEmployees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,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noEmployees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*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sizeof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(Contact));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free(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contactsEmployees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contactsEmployees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=copy;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memcpy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contactsEmployees+noEmployees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, &amp;result-&gt;contact, 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sizeof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(Contact));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  ++</a:t>
            </a:r>
            <a:r>
              <a:rPr lang="en-US" altLang="zh-CN" sz="1400" dirty="0" err="1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noEmployees</a:t>
            </a: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  }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dirty="0">
                <a:latin typeface="Consolas" panose="020B0609020204030204" pitchFamily="49" charset="0"/>
                <a:ea typeface="Arial Unicode MS" panose="020B0604020202020204" pitchFamily="34" charset="-128"/>
                <a:cs typeface="Miriam Fixed" panose="020B0509050101010101" pitchFamily="49" charset="-79"/>
                <a:sym typeface="+mn-lt"/>
              </a:rPr>
              <a:t>}</a:t>
            </a:r>
            <a:endParaRPr lang="de-DE" altLang="zh-CN" sz="1400" dirty="0">
              <a:latin typeface="Consolas" panose="020B0609020204030204" pitchFamily="49" charset="0"/>
              <a:ea typeface="Arial Unicode MS" panose="020B0604020202020204" pitchFamily="34" charset="-128"/>
              <a:cs typeface="Miriam Fixed" panose="020B0509050101010101" pitchFamily="49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13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C++ (think-cell Style)</a:t>
            </a:r>
            <a:endParaRPr lang="de-DE" dirty="0"/>
          </a:p>
        </p:txBody>
      </p:sp>
      <p:sp>
        <p:nvSpPr>
          <p:cNvPr id="13" name="Text Placeholder 2"/>
          <p:cNvSpPr>
            <a:spLocks noGrp="1"/>
          </p:cNvSpPr>
          <p:nvPr/>
        </p:nvSpPr>
        <p:spPr bwMode="auto">
          <a:xfrm>
            <a:off x="493188" y="1325563"/>
            <a:ext cx="7821234" cy="1028476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493187" y="1325564"/>
            <a:ext cx="8227619" cy="4259078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std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::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vector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&lt;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Contact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employees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std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::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vector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&lt;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Application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applications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std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::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map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&lt;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id_t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,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Contact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mapIdContact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append(employees,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transform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filter(applications,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mem_fn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(&amp;Application::</a:t>
            </a:r>
            <a:r>
              <a:rPr lang="en-US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PassedTest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),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[&amp;](auto </a:t>
            </a:r>
            <a:r>
              <a:rPr lang="en-US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const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&amp; application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) {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 return find&lt;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return_element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  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mapIdContact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, application.id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 )-&gt;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second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}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);</a:t>
            </a:r>
            <a:endParaRPr lang="de-DE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6441" y="5122976"/>
            <a:ext cx="383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</a:t>
            </a:r>
            <a:r>
              <a:rPr lang="en-US" sz="2400" b="1" dirty="0" smtClean="0">
                <a:solidFill>
                  <a:schemeClr val="accent6"/>
                </a:solidFill>
              </a:rPr>
              <a:t>ame </a:t>
            </a:r>
            <a:r>
              <a:rPr lang="en-US" sz="2400" b="1" dirty="0">
                <a:solidFill>
                  <a:schemeClr val="accent6"/>
                </a:solidFill>
              </a:rPr>
              <a:t>p</a:t>
            </a:r>
            <a:r>
              <a:rPr lang="en-US" sz="2400" b="1" dirty="0" smtClean="0">
                <a:solidFill>
                  <a:schemeClr val="accent6"/>
                </a:solidFill>
              </a:rPr>
              <a:t>erformance!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1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72"/>
    </mc:Choice>
    <mc:Fallback xmlns="">
      <p:transition spd="slow" advTm="25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C++ (think-cell Style)</a:t>
            </a:r>
            <a:endParaRPr lang="de-DE" dirty="0"/>
          </a:p>
        </p:txBody>
      </p:sp>
      <p:sp>
        <p:nvSpPr>
          <p:cNvPr id="13" name="Text Placeholder 2"/>
          <p:cNvSpPr>
            <a:spLocks noGrp="1"/>
          </p:cNvSpPr>
          <p:nvPr/>
        </p:nvSpPr>
        <p:spPr bwMode="auto">
          <a:xfrm>
            <a:off x="493188" y="1325563"/>
            <a:ext cx="7821234" cy="1028476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auto">
          <a:xfrm>
            <a:off x="493187" y="1325564"/>
            <a:ext cx="8401431" cy="4259078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std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::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vector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&lt;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Contact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employees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err="1">
                <a:solidFill>
                  <a:srgbClr val="FF0000"/>
                </a:solidFill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std</a:t>
            </a:r>
            <a:r>
              <a:rPr lang="de-DE" sz="1800" dirty="0" smtClean="0">
                <a:solidFill>
                  <a:srgbClr val="FF0000"/>
                </a:solidFill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::</a:t>
            </a:r>
            <a:r>
              <a:rPr lang="de-DE" sz="1800" dirty="0" err="1" smtClean="0">
                <a:solidFill>
                  <a:srgbClr val="FF0000"/>
                </a:solidFill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list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&lt;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Application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applications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         //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instead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of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vector</a:t>
            </a:r>
            <a:endParaRPr lang="de-DE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err="1">
                <a:solidFill>
                  <a:srgbClr val="FF0000"/>
                </a:solidFill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std</a:t>
            </a:r>
            <a:r>
              <a:rPr lang="de-DE" sz="1800" dirty="0" smtClean="0">
                <a:solidFill>
                  <a:srgbClr val="FF0000"/>
                </a:solidFill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::</a:t>
            </a:r>
            <a:r>
              <a:rPr lang="de-DE" sz="1800" dirty="0" err="1" smtClean="0">
                <a:solidFill>
                  <a:srgbClr val="FF0000"/>
                </a:solidFill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unordered_map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&lt;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id_t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,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Contact</a:t>
            </a:r>
            <a:r>
              <a:rPr lang="de-DE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 </a:t>
            </a:r>
            <a:r>
              <a:rPr lang="de-DE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mapIdContact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 //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instead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of</a:t>
            </a:r>
            <a:r>
              <a:rPr lang="de-DE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map</a:t>
            </a:r>
            <a:endParaRPr lang="de-DE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 smtClean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append(employees,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transform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filter(applications,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mem_fn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(&amp;Application::</a:t>
            </a:r>
            <a:r>
              <a:rPr lang="en-US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PassedTest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),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[&amp;](auto </a:t>
            </a:r>
            <a:r>
              <a:rPr lang="en-US" sz="1800" dirty="0" err="1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const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&amp; application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) {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 return find&lt;</a:t>
            </a:r>
            <a:r>
              <a:rPr lang="en-US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return_element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&gt;(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   </a:t>
            </a:r>
            <a:r>
              <a:rPr lang="de-DE" sz="1800" dirty="0" err="1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mapIdContact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, application.id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   )-&gt;</a:t>
            </a: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second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</a:t>
            </a: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 }</a:t>
            </a:r>
            <a:endParaRPr lang="en-US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  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latin typeface="Consolas" panose="020B0609020204030204" pitchFamily="49" charset="0"/>
                <a:cs typeface="Miriam Fixed" panose="020B0604020202020204" charset="-79"/>
                <a:sym typeface="+mn-lt"/>
              </a:rPr>
              <a:t>);</a:t>
            </a:r>
            <a:endParaRPr lang="de-DE" sz="1800" dirty="0">
              <a:latin typeface="Consolas" panose="020B0609020204030204" pitchFamily="49" charset="0"/>
              <a:cs typeface="Miriam Fixed" panose="020B0604020202020204" charset="-79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6441" y="5122976"/>
            <a:ext cx="383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Code works w/o changes. 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21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72"/>
    </mc:Choice>
    <mc:Fallback xmlns="">
      <p:transition spd="slow" advTm="25047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No-Overhead Data Structures</a:t>
            </a:r>
            <a:endParaRPr lang="de-DE" dirty="0"/>
          </a:p>
        </p:txBody>
      </p:sp>
      <p:sp>
        <p:nvSpPr>
          <p:cNvPr id="13" name="Text Placeholder 2"/>
          <p:cNvSpPr>
            <a:spLocks noGrp="1"/>
          </p:cNvSpPr>
          <p:nvPr/>
        </p:nvSpPr>
        <p:spPr bwMode="auto">
          <a:xfrm>
            <a:off x="505349" y="1883297"/>
            <a:ext cx="3886542" cy="1693494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size_t s=10000000;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int* an=CreateArray(s);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for(size_t i=0; i&lt;s; ++i)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sum </a:t>
            </a: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+= an[i];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8792" y="3080365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 smtClean="0">
                <a:ea typeface="Arial Unicode MS" panose="020B0604020202020204" pitchFamily="34" charset="-128"/>
              </a:rPr>
              <a:t>Perf</a:t>
            </a:r>
            <a:r>
              <a:rPr kumimoji="1" lang="en-US" altLang="zh-CN" sz="2400" b="1" dirty="0" smtClean="0">
                <a:ea typeface="Arial Unicode MS" panose="020B0604020202020204" pitchFamily="34" charset="-128"/>
              </a:rPr>
              <a:t>: 1.0</a:t>
            </a:r>
            <a:endParaRPr kumimoji="1" lang="zh-CN" altLang="en-US" sz="2400" b="1" dirty="0">
              <a:ea typeface="Arial Unicode MS" panose="020B0604020202020204" pitchFamily="34" charset="-128"/>
            </a:endParaRPr>
          </a:p>
        </p:txBody>
      </p:sp>
      <p:sp>
        <p:nvSpPr>
          <p:cNvPr id="12" name="Text Placeholder 2"/>
          <p:cNvSpPr>
            <a:spLocks noGrp="1"/>
          </p:cNvSpPr>
          <p:nvPr/>
        </p:nvSpPr>
        <p:spPr bwMode="auto">
          <a:xfrm>
            <a:off x="505349" y="3670404"/>
            <a:ext cx="3886542" cy="1956729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std::vector&lt;int&gt; vec=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</a:t>
            </a: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CreateVector(10000000</a:t>
            </a: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size_t s=vec.size();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for(size_t i=0; i&lt;s; ++i)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sum </a:t>
            </a: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+= vec[i];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4947" y="5165468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 smtClean="0">
                <a:ea typeface="Arial Unicode MS" panose="020B0604020202020204" pitchFamily="34" charset="-128"/>
              </a:rPr>
              <a:t>Perf</a:t>
            </a:r>
            <a:r>
              <a:rPr kumimoji="1" lang="en-US" altLang="zh-CN" sz="2400" b="1" dirty="0" smtClean="0">
                <a:ea typeface="Arial Unicode MS" panose="020B0604020202020204" pitchFamily="34" charset="-128"/>
              </a:rPr>
              <a:t>: 1.0</a:t>
            </a:r>
            <a:endParaRPr kumimoji="1" lang="zh-CN" altLang="en-US" sz="2400" b="1" dirty="0">
              <a:ea typeface="Arial Unicode MS" panose="020B0604020202020204" pitchFamily="34" charset="-128"/>
            </a:endParaRP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4628807" y="1883297"/>
            <a:ext cx="3886543" cy="1693494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 s=10000000;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 an[]=CreateArray(s);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for(int i=0; i&lt;s; ++i)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sum </a:t>
            </a: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+= an[i];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3603" y="3080365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 smtClean="0">
                <a:ea typeface="Arial Unicode MS" panose="020B0604020202020204" pitchFamily="34" charset="-128"/>
              </a:rPr>
              <a:t>Perf</a:t>
            </a:r>
            <a:r>
              <a:rPr kumimoji="1" lang="en-US" altLang="zh-CN" sz="2400" b="1" dirty="0" smtClean="0">
                <a:ea typeface="Arial Unicode MS" panose="020B0604020202020204" pitchFamily="34" charset="-128"/>
              </a:rPr>
              <a:t>: 1.0</a:t>
            </a:r>
            <a:endParaRPr kumimoji="1" lang="zh-CN" altLang="en-US" sz="2400" b="1" dirty="0">
              <a:ea typeface="Arial Unicode MS" panose="020B0604020202020204" pitchFamily="34" charset="-128"/>
            </a:endParaRPr>
          </a:p>
        </p:txBody>
      </p:sp>
      <p:sp>
        <p:nvSpPr>
          <p:cNvPr id="11" name="Text Placeholder 2"/>
          <p:cNvSpPr>
            <a:spLocks noGrp="1"/>
          </p:cNvSpPr>
          <p:nvPr/>
        </p:nvSpPr>
        <p:spPr bwMode="auto">
          <a:xfrm>
            <a:off x="4628807" y="3670403"/>
            <a:ext cx="3886542" cy="1956730"/>
          </a:xfrm>
          <a:prstGeom prst="rect">
            <a:avLst/>
          </a:prstGeom>
          <a:solidFill>
            <a:schemeClr val="bg1">
              <a:lumMod val="95000"/>
            </a:schemeClr>
          </a:solidFill>
          <a:extLst/>
        </p:spPr>
        <p:txBody>
          <a:bodyPr vert="horz" wrap="square" lIns="92075" tIns="23813" rIns="0" bIns="238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ArrayList&lt;Integer&gt; al</a:t>
            </a: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=  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</a:t>
            </a: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CreateArrayList(10000000</a:t>
            </a: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int s=al.size();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for(int i=0; i&lt;s; ++i) {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 smtClean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  sum </a:t>
            </a: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+= al.get(i);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}</a:t>
            </a:r>
            <a:r>
              <a:rPr lang="en-US" sz="1800" dirty="0">
                <a:latin typeface="Consolas" panose="020B0609020204030204" pitchFamily="49" charset="0"/>
                <a:cs typeface="Miriam Fixed" panose="020B0509050101010101" pitchFamily="49" charset="-79"/>
                <a:sym typeface="+mn-lt"/>
              </a:rPr>
              <a:t>  </a:t>
            </a:r>
            <a:endParaRPr lang="de-DE" sz="1800" dirty="0">
              <a:latin typeface="Consolas" panose="020B0609020204030204" pitchFamily="49" charset="0"/>
              <a:cs typeface="Miriam Fixed" panose="020B0509050101010101" pitchFamily="49" charset="-79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7452" y="5165468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Perf: 3.5</a:t>
            </a:r>
            <a:endParaRPr kumimoji="1" lang="zh-CN" altLang="en-US" sz="24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6" name="Text Placeholder 2"/>
          <p:cNvSpPr>
            <a:spLocks noGrp="1"/>
          </p:cNvSpPr>
          <p:nvPr/>
        </p:nvSpPr>
        <p:spPr bwMode="gray">
          <a:xfrm>
            <a:off x="505349" y="1390493"/>
            <a:ext cx="3886542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C++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 bwMode="gray">
          <a:xfrm>
            <a:off x="4628807" y="1389904"/>
            <a:ext cx="3886542" cy="413047"/>
          </a:xfrm>
          <a:prstGeom prst="rect">
            <a:avLst/>
          </a:prstGeom>
          <a:solidFill>
            <a:srgbClr val="007770"/>
          </a:solidFill>
        </p:spPr>
        <p:txBody>
          <a:bodyPr vert="horz" wrap="square" lIns="0" tIns="63500" rIns="19050" bIns="6191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chemeClr val="bg1"/>
                </a:solidFill>
                <a:sym typeface="+mn-lt"/>
              </a:rPr>
              <a:t>Java</a:t>
            </a:r>
            <a:endParaRPr lang="de-DE" sz="20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784-462F-4CB2-B78D-23278D9E8A8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2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72"/>
    </mc:Choice>
    <mc:Fallback xmlns="">
      <p:transition spd="slow" advTm="25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1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2035&quot;&gt;&lt;version val=&quot;24013&quot;/&gt;&lt;CPresentation id=&quot;1&quot;&gt;&lt;m_precDefaultNumber/&gt;&lt;m_precDefaultPercent/&gt;&lt;m_precDefaultDate/&gt;&lt;m_precDefaultYear/&gt;&lt;m_precDefaultQuarter/&gt;&lt;m_precDefaultMonth/&gt;&lt;m_precDefaultWeek/&gt;&lt;m_precDefaultDay/&gt;&lt;m_mruColor&gt;&lt;m_vecMRU length=&quot;4&quot;&gt;&lt;elem m_fUsage=&quot;1.00000000000000000000E+000&quot;&gt;&lt;m_msothmcolidx val=&quot;0&quot;/&gt;&lt;m_rgb r=&quot;1&quot; g=&quot;92&quot; b=&quot;63&quot;/&gt;&lt;m_ppcolschidx tagver0=&quot;23004&quot; tagname0=&quot;m_ppcolschidxUNRECOGNIZED&quot; val=&quot;0&quot;/&gt;&lt;m_nBrightness val=&quot;0&quot;/&gt;&lt;/elem&gt;&lt;elem m_fUsage=&quot;9.00000000000000020000E-001&quot;&gt;&lt;m_msothmcolidx val=&quot;0&quot;/&gt;&lt;m_rgb r=&quot;0&quot; g=&quot;b7&quot; b=&quot;ad&quot;/&gt;&lt;m_ppcolschidx tagver0=&quot;23004&quot; tagname0=&quot;m_ppcolschidxUNRECOGNIZED&quot; val=&quot;0&quot;/&gt;&lt;m_nBrightness val=&quot;0&quot;/&gt;&lt;/elem&gt;&lt;elem m_fUsage=&quot;8.10000000000000050000E-001&quot;&gt;&lt;m_msothmcolidx val=&quot;0&quot;/&gt;&lt;m_rgb r=&quot;8c&quot; g=&quot;cb&quot; b=&quot;18&quot;/&gt;&lt;m_ppcolschidx tagver0=&quot;23004&quot; tagname0=&quot;m_ppcolschidxUNRECOGNIZED&quot; val=&quot;0&quot;/&gt;&lt;m_nBrightness val=&quot;0&quot;/&gt;&lt;/elem&gt;&lt;elem m_fUsage=&quot;7.29000000000000090000E-001&quot;&gt;&lt;m_msothmcolidx val=&quot;0&quot;/&gt;&lt;m_rgb r=&quot;39&quot; g=&quot;d0&quot; b=&quot;13&quot;/&gt;&lt;m_ppcolschidx tagver0=&quot;23004&quot; tagname0=&quot;m_ppcolschidxUNRECOGNIZED&quot; val=&quot;0&quot;/&gt;&lt;m_nBrightness val=&quot;0&quot;/&gt;&lt;/elem&gt;&lt;/m_vecMRU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6|4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4.3|0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4.3|0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2.2|20.8|11.6|19.6|19.9|7.9|13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2.2|20.8|11.6|19.6|19.9|7.9|13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2.2|20.8|11.6|19.6|19.9|7.9|13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9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2.2|20.8|11.6|19.6|19.9|7.9|13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2.2|20.8|11.6|19.6|19.9|7.9|13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2.2|20.8|11.6|19.6|19.9|7.9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|12.2|20.8|11.6|19.6|19.9|7.9|13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34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34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34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2.2|63.1|10|9.9|15.6|12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2.2|63.1|10|9.9|15.6|12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3.4|9.3|8.3|4.1|23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2.2|63.1|10|9.9|15.6|12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12|19.7|20.7|11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2.2|63.1|10|9.9|15.6|12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2.2|63.1|10|9.9|15.6|12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12.2|63.1|10|9.9|15.6|12.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21.5|15.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4.6|29.4|1.8|45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.5|14.5|11.3|5.2|9.6|14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4|39.7|7.3|9.6|18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9.4|10.3|17.5|14.3|12|32|31.3|10.1|5.9|2.9|1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9|51.6|30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9.4|10.3|17.5|14.3|12|32|31.3|10.1|5.9|2.9|16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9.4|10.3|17.5|14.3|12|32|31.3|10.1|5.9|2.9|16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1|5.4|6.8|8.6|9.2|4.2|23.2|17.9|6.8|15.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6|7.3|15.5|8.7|6.8|55.2|17.8|1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3177</Words>
  <Application>Microsoft Office PowerPoint</Application>
  <PresentationFormat>On-screen Show (4:3)</PresentationFormat>
  <Paragraphs>934</Paragraphs>
  <Slides>57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Old English Text MT</vt:lpstr>
      <vt:lpstr>Gill Sans MT</vt:lpstr>
      <vt:lpstr>Arial</vt:lpstr>
      <vt:lpstr>宋体</vt:lpstr>
      <vt:lpstr>Wingdings</vt:lpstr>
      <vt:lpstr>Miriam Fixed</vt:lpstr>
      <vt:lpstr>Consolas</vt:lpstr>
      <vt:lpstr>Calibri</vt:lpstr>
      <vt:lpstr>Symbol</vt:lpstr>
      <vt:lpstr>Arial Unicode MS</vt:lpstr>
      <vt:lpstr>Office Theme</vt:lpstr>
      <vt:lpstr>Custom Design</vt:lpstr>
      <vt:lpstr>2_Office Theme</vt:lpstr>
      <vt:lpstr>1_Custom Design</vt:lpstr>
      <vt:lpstr>think-cell Slide</vt:lpstr>
      <vt:lpstr>C++ vs. Java </vt:lpstr>
      <vt:lpstr>PowerPoint Presentation</vt:lpstr>
      <vt:lpstr>C++ vs. Java</vt:lpstr>
      <vt:lpstr>Our objective</vt:lpstr>
      <vt:lpstr>Myth and Legends Chapter 1: Expressiveness</vt:lpstr>
      <vt:lpstr>PowerPoint Presentation</vt:lpstr>
      <vt:lpstr>Modern C++ (think-cell Style)</vt:lpstr>
      <vt:lpstr>Modern C++ (think-cell Style)</vt:lpstr>
      <vt:lpstr>No-Overhead Data Structures</vt:lpstr>
      <vt:lpstr>Memory Layout</vt:lpstr>
      <vt:lpstr>Memory Layout</vt:lpstr>
      <vt:lpstr>No-Overhead Data Structures</vt:lpstr>
      <vt:lpstr>No-Cost Abstraction</vt:lpstr>
      <vt:lpstr>No-Cost Abstraction </vt:lpstr>
      <vt:lpstr>No-Cost Abstraction</vt:lpstr>
      <vt:lpstr>Beauty in Abstraction</vt:lpstr>
      <vt:lpstr>Myth and Legends Chapter 1: Expressiveness</vt:lpstr>
      <vt:lpstr>Myth and Legends Chapter 2: Variables and Parameters</vt:lpstr>
      <vt:lpstr>PowerPoint Presentation</vt:lpstr>
      <vt:lpstr>Value vs. Reference Semantics </vt:lpstr>
      <vt:lpstr>Two Important Categories of Data Types</vt:lpstr>
      <vt:lpstr>Are all user defined types (UDTs) always object-like?</vt:lpstr>
      <vt:lpstr>Value-like UDTs</vt:lpstr>
      <vt:lpstr>Reference Semantics</vt:lpstr>
      <vt:lpstr>Reference Semantics</vt:lpstr>
      <vt:lpstr>Myth and Legends Chapter 2: Variables and Parameters</vt:lpstr>
      <vt:lpstr>Myth and Legends Chapter 3: Memory management</vt:lpstr>
      <vt:lpstr>Garbage Collection</vt:lpstr>
      <vt:lpstr>No Garbage Collection</vt:lpstr>
      <vt:lpstr>Destructors</vt:lpstr>
      <vt:lpstr>Destructors</vt:lpstr>
      <vt:lpstr>RAII</vt:lpstr>
      <vt:lpstr>Handling Non-Memory Resources</vt:lpstr>
      <vt:lpstr>Resourcefulness is infectious!</vt:lpstr>
      <vt:lpstr>What about Object Types?</vt:lpstr>
      <vt:lpstr>Smart Pointers to the Rescue!</vt:lpstr>
      <vt:lpstr>Expressing Ownership</vt:lpstr>
      <vt:lpstr>Deterministic Smart Pointers vs Garbage Collector</vt:lpstr>
      <vt:lpstr>Myth and Legends Chapter 3: Memory management</vt:lpstr>
      <vt:lpstr>Myth and Legends Chapter 4: Robustness</vt:lpstr>
      <vt:lpstr>Narrow vs. Wide Contracts</vt:lpstr>
      <vt:lpstr>The Java Way</vt:lpstr>
      <vt:lpstr>Offensive Programming</vt:lpstr>
      <vt:lpstr>Offensive Programming   - with Narrow Contracts</vt:lpstr>
      <vt:lpstr>If assertion fails</vt:lpstr>
      <vt:lpstr>Undefined Behavior   – Narrow Contracts All the Way Down</vt:lpstr>
      <vt:lpstr>Myth and Legends Chapter 4: Robustness</vt:lpstr>
      <vt:lpstr>~talk() {</vt:lpstr>
      <vt:lpstr>C++ @think-cell</vt:lpstr>
      <vt:lpstr>hr@think-cell.com searching for C++ developers  </vt:lpstr>
      <vt:lpstr>Design Goals</vt:lpstr>
      <vt:lpstr>Emulating Value Semantics in Java</vt:lpstr>
      <vt:lpstr>Of Stacks and Heaps</vt:lpstr>
      <vt:lpstr>Of Stacks and Heaps</vt:lpstr>
      <vt:lpstr>Garbage Collection</vt:lpstr>
      <vt:lpstr>Garbage Collection - Performance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2017-02-17T15:47:51Z</dcterms:created>
  <dcterms:modified xsi:type="dcterms:W3CDTF">2017-02-17T15:56:43Z</dcterms:modified>
</cp:coreProperties>
</file>